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1" r:id="rId1"/>
    <p:sldMasterId id="2147483954" r:id="rId2"/>
  </p:sldMasterIdLst>
  <p:notesMasterIdLst>
    <p:notesMasterId r:id="rId15"/>
  </p:notesMasterIdLst>
  <p:sldIdLst>
    <p:sldId id="400" r:id="rId3"/>
    <p:sldId id="606" r:id="rId4"/>
    <p:sldId id="595" r:id="rId5"/>
    <p:sldId id="598" r:id="rId6"/>
    <p:sldId id="597" r:id="rId7"/>
    <p:sldId id="593" r:id="rId8"/>
    <p:sldId id="607" r:id="rId9"/>
    <p:sldId id="592" r:id="rId10"/>
    <p:sldId id="599" r:id="rId11"/>
    <p:sldId id="600" r:id="rId12"/>
    <p:sldId id="602" r:id="rId13"/>
    <p:sldId id="603" r:id="rId14"/>
  </p:sldIdLst>
  <p:sldSz cx="12192000" cy="6858000"/>
  <p:notesSz cx="6761163" cy="99425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0D8E8"/>
    <a:srgbClr val="E9EDF4"/>
    <a:srgbClr val="FFFFFF"/>
    <a:srgbClr val="D3DCE7"/>
    <a:srgbClr val="F8FAE4"/>
    <a:srgbClr val="ECF1F8"/>
    <a:srgbClr val="008000"/>
    <a:srgbClr val="C7E5BD"/>
    <a:srgbClr val="982C3B"/>
    <a:srgbClr val="00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8FB837D-C827-4EFA-A057-4D05807E0F7C}" styleName="Стиль из темы 1 - акцент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638B1855-1B75-4FBE-930C-398BA8C253C6}" styleName="Стиль из темы 2 - акцент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BC89EF96-8CEA-46FF-86C4-4CE0E7609802}" styleName="Светлый стиль 3 -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7DF18680-E054-41AD-8BC1-D1AEF772440D}" styleName="Средний стиль 2 —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2838BEF-8BB2-4498-84A7-C5851F593DF1}" styleName="Средний стиль 4 —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6E25E649-3F16-4E02-A733-19D2CDBF48F0}" styleName="Средний стиль 3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Средний стиль 4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0660B408-B3CF-4A94-85FC-2B1E0A45F4A2}" styleName="Темный стиль 2 — акцент 1/акцент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B301B821-A1FF-4177-AEE7-76D212191A09}" styleName="Средний стиль 1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9012ECD-51FC-41F1-AA8D-1B2483CD663E}" styleName="Светлый стиль 2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3B4B98B0-60AC-42C2-AFA5-B58CD77FA1E5}" styleName="Светлый стиль 1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20" autoAdjust="0"/>
    <p:restoredTop sz="92271" autoAdjust="0"/>
  </p:normalViewPr>
  <p:slideViewPr>
    <p:cSldViewPr snapToGrid="0">
      <p:cViewPr varScale="1">
        <p:scale>
          <a:sx n="107" d="100"/>
          <a:sy n="107" d="100"/>
        </p:scale>
        <p:origin x="738" y="11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Краснодарский край</c:v>
                </c:pt>
              </c:strCache>
            </c:strRef>
          </c:tx>
          <c:spPr>
            <a:solidFill>
              <a:schemeClr val="tx2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Лист1!$A$2:$A$12</c:f>
              <c:strCache>
                <c:ptCount val="11"/>
                <c:pt idx="0">
                  <c:v>Русский язык</c:v>
                </c:pt>
                <c:pt idx="1">
                  <c:v>Математика профильный</c:v>
                </c:pt>
                <c:pt idx="2">
                  <c:v>Обществознание</c:v>
                </c:pt>
                <c:pt idx="3">
                  <c:v>Физика</c:v>
                </c:pt>
                <c:pt idx="4">
                  <c:v>Биология</c:v>
                </c:pt>
                <c:pt idx="5">
                  <c:v>История</c:v>
                </c:pt>
                <c:pt idx="6">
                  <c:v>Химия</c:v>
                </c:pt>
                <c:pt idx="7">
                  <c:v>Английский язык</c:v>
                </c:pt>
                <c:pt idx="8">
                  <c:v>Информатика</c:v>
                </c:pt>
                <c:pt idx="9">
                  <c:v>Литература</c:v>
                </c:pt>
                <c:pt idx="10">
                  <c:v>География</c:v>
                </c:pt>
              </c:strCache>
            </c:strRef>
          </c:cat>
          <c:val>
            <c:numRef>
              <c:f>Лист1!$B$2:$B$12</c:f>
              <c:numCache>
                <c:formatCode>General</c:formatCode>
                <c:ptCount val="11"/>
                <c:pt idx="0">
                  <c:v>71.099999999999994</c:v>
                </c:pt>
                <c:pt idx="1">
                  <c:v>59.4</c:v>
                </c:pt>
                <c:pt idx="2">
                  <c:v>63</c:v>
                </c:pt>
                <c:pt idx="3">
                  <c:v>53</c:v>
                </c:pt>
                <c:pt idx="4">
                  <c:v>51.6</c:v>
                </c:pt>
                <c:pt idx="5">
                  <c:v>58.8</c:v>
                </c:pt>
                <c:pt idx="6">
                  <c:v>62.7</c:v>
                </c:pt>
                <c:pt idx="7">
                  <c:v>69</c:v>
                </c:pt>
                <c:pt idx="8">
                  <c:v>60.3</c:v>
                </c:pt>
                <c:pt idx="9">
                  <c:v>63.7</c:v>
                </c:pt>
                <c:pt idx="10">
                  <c:v>57.2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Россия</c:v>
                </c:pt>
              </c:strCache>
            </c:strRef>
          </c:tx>
          <c:spPr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Лист1!$A$2:$A$12</c:f>
              <c:strCache>
                <c:ptCount val="11"/>
                <c:pt idx="0">
                  <c:v>Русский язык</c:v>
                </c:pt>
                <c:pt idx="1">
                  <c:v>Математика профильный</c:v>
                </c:pt>
                <c:pt idx="2">
                  <c:v>Обществознание</c:v>
                </c:pt>
                <c:pt idx="3">
                  <c:v>Физика</c:v>
                </c:pt>
                <c:pt idx="4">
                  <c:v>Биология</c:v>
                </c:pt>
                <c:pt idx="5">
                  <c:v>История</c:v>
                </c:pt>
                <c:pt idx="6">
                  <c:v>Химия</c:v>
                </c:pt>
                <c:pt idx="7">
                  <c:v>Английский язык</c:v>
                </c:pt>
                <c:pt idx="8">
                  <c:v>Информатика</c:v>
                </c:pt>
                <c:pt idx="9">
                  <c:v>Литература</c:v>
                </c:pt>
                <c:pt idx="10">
                  <c:v>География</c:v>
                </c:pt>
              </c:strCache>
            </c:strRef>
          </c:cat>
          <c:val>
            <c:numRef>
              <c:f>Лист1!$C$2:$C$12</c:f>
              <c:numCache>
                <c:formatCode>General</c:formatCode>
                <c:ptCount val="11"/>
                <c:pt idx="0">
                  <c:v>68.3</c:v>
                </c:pt>
                <c:pt idx="1">
                  <c:v>56.9</c:v>
                </c:pt>
                <c:pt idx="2">
                  <c:v>59.9</c:v>
                </c:pt>
                <c:pt idx="3">
                  <c:v>54.1</c:v>
                </c:pt>
                <c:pt idx="4">
                  <c:v>50.2</c:v>
                </c:pt>
                <c:pt idx="5">
                  <c:v>58</c:v>
                </c:pt>
                <c:pt idx="6">
                  <c:v>54.3</c:v>
                </c:pt>
                <c:pt idx="7">
                  <c:v>73.3</c:v>
                </c:pt>
                <c:pt idx="8">
                  <c:v>59.5</c:v>
                </c:pt>
                <c:pt idx="9">
                  <c:v>60.8</c:v>
                </c:pt>
                <c:pt idx="10">
                  <c:v>54.6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319792880"/>
        <c:axId val="319799544"/>
      </c:barChart>
      <c:catAx>
        <c:axId val="3197928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19799544"/>
        <c:crosses val="autoZero"/>
        <c:auto val="1"/>
        <c:lblAlgn val="ctr"/>
        <c:lblOffset val="100"/>
        <c:noMultiLvlLbl val="0"/>
      </c:catAx>
      <c:valAx>
        <c:axId val="31979954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1979288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</c:legendEntry>
      <c:layout>
        <c:manualLayout>
          <c:xMode val="edge"/>
          <c:yMode val="edge"/>
          <c:x val="0.2198811270609321"/>
          <c:y val="0.889246869192995"/>
          <c:w val="0.479590858644727"/>
          <c:h val="9.712089733729560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3"/>
            <a:ext cx="2929837" cy="498852"/>
          </a:xfrm>
          <a:prstGeom prst="rect">
            <a:avLst/>
          </a:prstGeom>
        </p:spPr>
        <p:txBody>
          <a:bodyPr vert="horz" lIns="91307" tIns="45653" rIns="91307" bIns="45653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29762" y="3"/>
            <a:ext cx="2929837" cy="498852"/>
          </a:xfrm>
          <a:prstGeom prst="rect">
            <a:avLst/>
          </a:prstGeom>
        </p:spPr>
        <p:txBody>
          <a:bodyPr vert="horz" lIns="91307" tIns="45653" rIns="91307" bIns="45653" rtlCol="0"/>
          <a:lstStyle>
            <a:lvl1pPr algn="r">
              <a:defRPr sz="1200"/>
            </a:lvl1pPr>
          </a:lstStyle>
          <a:p>
            <a:fld id="{058A8E1E-CCCF-4070-8344-0C59D75E872C}" type="datetimeFigureOut">
              <a:rPr lang="ru-RU" smtClean="0"/>
              <a:pPr/>
              <a:t>15.11.2022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00050" y="1244600"/>
            <a:ext cx="5961063" cy="33543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307" tIns="45653" rIns="91307" bIns="45653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6117" y="4784833"/>
            <a:ext cx="5408930" cy="3914865"/>
          </a:xfrm>
          <a:prstGeom prst="rect">
            <a:avLst/>
          </a:prstGeom>
        </p:spPr>
        <p:txBody>
          <a:bodyPr vert="horz" lIns="91307" tIns="45653" rIns="91307" bIns="45653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43663"/>
            <a:ext cx="2929837" cy="498851"/>
          </a:xfrm>
          <a:prstGeom prst="rect">
            <a:avLst/>
          </a:prstGeom>
        </p:spPr>
        <p:txBody>
          <a:bodyPr vert="horz" lIns="91307" tIns="45653" rIns="91307" bIns="45653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29762" y="9443663"/>
            <a:ext cx="2929837" cy="498851"/>
          </a:xfrm>
          <a:prstGeom prst="rect">
            <a:avLst/>
          </a:prstGeom>
        </p:spPr>
        <p:txBody>
          <a:bodyPr vert="horz" lIns="91307" tIns="45653" rIns="91307" bIns="45653" rtlCol="0" anchor="b"/>
          <a:lstStyle>
            <a:lvl1pPr algn="r">
              <a:defRPr sz="1200"/>
            </a:lvl1pPr>
          </a:lstStyle>
          <a:p>
            <a:fld id="{834C5BE9-E9D7-42B0-A4D7-1E4D4A23E61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59732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6675" y="746125"/>
            <a:ext cx="6627813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2EFFB1-305F-400C-A150-84EC20CC48B5}" type="slidenum">
              <a:rPr lang="ru-RU" smtClean="0">
                <a:solidFill>
                  <a:prstClr val="black"/>
                </a:solidFill>
              </a:rPr>
              <a:pPr/>
              <a:t>1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36091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4C5BE9-E9D7-42B0-A4D7-1E4D4A23E611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72931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://www.minobrkuban.ru/" TargetMode="External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inobrkuban.ru/" TargetMode="External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inobrkuban.ru/" TargetMode="External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4530"/>
            <a:ext cx="9144000" cy="2387600"/>
          </a:xfrm>
        </p:spPr>
        <p:txBody>
          <a:bodyPr anchor="b">
            <a:normAutofit/>
          </a:bodyPr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39926A-5F84-4A7B-B78E-D2BB888939E1}" type="datetimeFigureOut">
              <a:rPr lang="ru-RU" smtClean="0"/>
              <a:pPr/>
              <a:t>15.11.2022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58DF4B-6430-4C62-82B5-805DB466237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2840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39926A-5F84-4A7B-B78E-D2BB888939E1}" type="datetimeFigureOut">
              <a:rPr lang="ru-RU" smtClean="0"/>
              <a:pPr/>
              <a:t>15.11.2022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58DF4B-6430-4C62-82B5-805DB466237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85795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0362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0362"/>
            <a:ext cx="7734300" cy="581183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39926A-5F84-4A7B-B78E-D2BB888939E1}" type="datetimeFigureOut">
              <a:rPr lang="ru-RU" smtClean="0"/>
              <a:pPr/>
              <a:t>15.11.2022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58DF4B-6430-4C62-82B5-805DB466237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80815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 userDrawn="1"/>
        </p:nvSpPr>
        <p:spPr>
          <a:xfrm>
            <a:off x="1" y="19854"/>
            <a:ext cx="12172493" cy="6817513"/>
          </a:xfrm>
          <a:prstGeom prst="rect">
            <a:avLst/>
          </a:prstGeom>
          <a:noFill/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1" tIns="45706" rIns="91411" bIns="45706" rtlCol="0" anchor="ctr"/>
          <a:lstStyle/>
          <a:p>
            <a:pPr algn="ctr"/>
            <a:endParaRPr lang="ru-RU" sz="180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99458" y="2869"/>
            <a:ext cx="10753195" cy="833846"/>
          </a:xfrm>
        </p:spPr>
        <p:txBody>
          <a:bodyPr lIns="35997" tIns="35997" rIns="35997" bIns="35997" anchor="ctr">
            <a:normAutofit/>
          </a:bodyPr>
          <a:lstStyle>
            <a:lvl1pPr algn="ctr">
              <a:defRPr sz="2599" b="1">
                <a:solidFill>
                  <a:schemeClr val="accent1">
                    <a:lumMod val="50000"/>
                  </a:schemeClr>
                </a:solidFill>
                <a:effectLst/>
                <a:latin typeface="Calibri" pitchFamily="34" charset="0"/>
                <a:ea typeface="Verdana" pitchFamily="34" charset="0"/>
                <a:cs typeface="Calibri" pitchFamily="34" charset="0"/>
              </a:defRPr>
            </a:lvl1pPr>
          </a:lstStyle>
          <a:p>
            <a:r>
              <a:rPr kumimoji="0" lang="ru-RU" dirty="0"/>
              <a:t>Образец заголовка</a:t>
            </a:r>
            <a:endParaRPr kumimoji="0" lang="en-US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9097493" y="6381331"/>
            <a:ext cx="3052064" cy="365760"/>
          </a:xfrm>
        </p:spPr>
        <p:txBody>
          <a:bodyPr/>
          <a:lstStyle>
            <a:lvl1pPr algn="r">
              <a:defRPr/>
            </a:lvl1pPr>
          </a:lstStyle>
          <a:p>
            <a:fld id="{511444F9-EEB7-4311-B5F1-97FE74C203E6}" type="datetimeFigureOut">
              <a:rPr lang="ru-RU" smtClean="0"/>
              <a:pPr/>
              <a:t>15.11.2022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E6D9D-2A0B-43B8-A1C3-81968A25D6EC}" type="slidenum">
              <a:rPr lang="ru-RU" smtClean="0"/>
              <a:pPr/>
              <a:t>‹#›</a:t>
            </a:fld>
            <a:endParaRPr lang="ru-RU" dirty="0"/>
          </a:p>
        </p:txBody>
      </p:sp>
      <p:cxnSp>
        <p:nvCxnSpPr>
          <p:cNvPr id="8" name="Прямая соединительная линия 7"/>
          <p:cNvCxnSpPr/>
          <p:nvPr userDrawn="1"/>
        </p:nvCxnSpPr>
        <p:spPr>
          <a:xfrm>
            <a:off x="3503712" y="836712"/>
            <a:ext cx="672074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Блок-схема: данные 15"/>
          <p:cNvSpPr/>
          <p:nvPr userDrawn="1"/>
        </p:nvSpPr>
        <p:spPr>
          <a:xfrm>
            <a:off x="410232" y="32042"/>
            <a:ext cx="1392832" cy="1165081"/>
          </a:xfrm>
          <a:prstGeom prst="flowChartInputOutput">
            <a:avLst/>
          </a:prstGeom>
          <a:solidFill>
            <a:srgbClr val="4F81BD">
              <a:alpha val="3411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7193" tIns="58596" rIns="117193" bIns="58596" rtlCol="0" anchor="ctr"/>
          <a:lstStyle/>
          <a:p>
            <a:pPr algn="ctr"/>
            <a:endParaRPr lang="ru-RU" sz="1800"/>
          </a:p>
        </p:txBody>
      </p:sp>
      <p:sp>
        <p:nvSpPr>
          <p:cNvPr id="17" name="Блок-схема: данные 16"/>
          <p:cNvSpPr/>
          <p:nvPr userDrawn="1"/>
        </p:nvSpPr>
        <p:spPr>
          <a:xfrm>
            <a:off x="-1355" y="32039"/>
            <a:ext cx="1108000" cy="718264"/>
          </a:xfrm>
          <a:prstGeom prst="flowChartInputOutput">
            <a:avLst/>
          </a:prstGeom>
          <a:solidFill>
            <a:srgbClr val="4F81BD">
              <a:alpha val="3411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7193" tIns="58596" rIns="117193" bIns="58596" rtlCol="0" anchor="ctr"/>
          <a:lstStyle/>
          <a:p>
            <a:pPr algn="ctr"/>
            <a:endParaRPr lang="ru-RU" sz="1800"/>
          </a:p>
        </p:txBody>
      </p:sp>
      <p:sp>
        <p:nvSpPr>
          <p:cNvPr id="18" name="Блок-схема: данные 17"/>
          <p:cNvSpPr/>
          <p:nvPr userDrawn="1"/>
        </p:nvSpPr>
        <p:spPr>
          <a:xfrm>
            <a:off x="10157048" y="6539746"/>
            <a:ext cx="2034956" cy="318254"/>
          </a:xfrm>
          <a:prstGeom prst="flowChartInputOutput">
            <a:avLst/>
          </a:prstGeom>
          <a:solidFill>
            <a:srgbClr val="4F81BD">
              <a:alpha val="3411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7193" tIns="58596" rIns="117193" bIns="58596" rtlCol="0" anchor="ctr"/>
          <a:lstStyle/>
          <a:p>
            <a:pPr algn="ctr"/>
            <a:endParaRPr lang="ru-RU" sz="1800"/>
          </a:p>
        </p:txBody>
      </p:sp>
      <p:sp>
        <p:nvSpPr>
          <p:cNvPr id="19" name="Блок-схема: данные 18"/>
          <p:cNvSpPr/>
          <p:nvPr userDrawn="1"/>
        </p:nvSpPr>
        <p:spPr>
          <a:xfrm>
            <a:off x="10045492" y="6453336"/>
            <a:ext cx="920526" cy="404664"/>
          </a:xfrm>
          <a:prstGeom prst="flowChartInputOutput">
            <a:avLst/>
          </a:prstGeom>
          <a:solidFill>
            <a:srgbClr val="4F81BD">
              <a:alpha val="3411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7193" tIns="58596" rIns="117193" bIns="58596" rtlCol="0" anchor="ctr"/>
          <a:lstStyle/>
          <a:p>
            <a:pPr algn="ctr"/>
            <a:endParaRPr lang="ru-RU" sz="1800"/>
          </a:p>
        </p:txBody>
      </p:sp>
      <p:sp>
        <p:nvSpPr>
          <p:cNvPr id="20" name="Блок-схема: данные 19"/>
          <p:cNvSpPr/>
          <p:nvPr userDrawn="1"/>
        </p:nvSpPr>
        <p:spPr>
          <a:xfrm>
            <a:off x="1488470" y="32039"/>
            <a:ext cx="690808" cy="718264"/>
          </a:xfrm>
          <a:prstGeom prst="flowChartInputOutput">
            <a:avLst/>
          </a:prstGeom>
          <a:solidFill>
            <a:srgbClr val="4F81BD">
              <a:alpha val="1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7193" tIns="58596" rIns="117193" bIns="58596" rtlCol="0" anchor="ctr"/>
          <a:lstStyle/>
          <a:p>
            <a:pPr algn="ctr"/>
            <a:endParaRPr lang="ru-RU" sz="1800"/>
          </a:p>
        </p:txBody>
      </p:sp>
      <p:sp>
        <p:nvSpPr>
          <p:cNvPr id="22" name="Блок-схема: данные 21"/>
          <p:cNvSpPr/>
          <p:nvPr userDrawn="1"/>
        </p:nvSpPr>
        <p:spPr>
          <a:xfrm>
            <a:off x="9840418" y="19853"/>
            <a:ext cx="1679510" cy="816859"/>
          </a:xfrm>
          <a:prstGeom prst="flowChartInputOutput">
            <a:avLst/>
          </a:prstGeom>
          <a:solidFill>
            <a:srgbClr val="4F81BD">
              <a:alpha val="1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7193" tIns="58596" rIns="117193" bIns="58596" rtlCol="0" anchor="ctr"/>
          <a:lstStyle/>
          <a:p>
            <a:pPr algn="ctr"/>
            <a:endParaRPr lang="ru-RU" sz="1800"/>
          </a:p>
        </p:txBody>
      </p:sp>
      <p:sp>
        <p:nvSpPr>
          <p:cNvPr id="23" name="Блок-схема: данные 22"/>
          <p:cNvSpPr/>
          <p:nvPr userDrawn="1"/>
        </p:nvSpPr>
        <p:spPr>
          <a:xfrm>
            <a:off x="10357986" y="5429"/>
            <a:ext cx="1594667" cy="1004106"/>
          </a:xfrm>
          <a:prstGeom prst="flowChartInputOutput">
            <a:avLst/>
          </a:prstGeom>
          <a:solidFill>
            <a:srgbClr val="4F81BD">
              <a:alpha val="1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7193" tIns="58596" rIns="117193" bIns="58596" rtlCol="0" anchor="ctr"/>
          <a:lstStyle/>
          <a:p>
            <a:pPr algn="ctr"/>
            <a:endParaRPr lang="ru-RU" sz="1800"/>
          </a:p>
        </p:txBody>
      </p:sp>
      <p:grpSp>
        <p:nvGrpSpPr>
          <p:cNvPr id="13" name="Группа 12"/>
          <p:cNvGrpSpPr/>
          <p:nvPr userDrawn="1"/>
        </p:nvGrpSpPr>
        <p:grpSpPr>
          <a:xfrm>
            <a:off x="102373" y="43513"/>
            <a:ext cx="1097086" cy="1007550"/>
            <a:chOff x="102371" y="43510"/>
            <a:chExt cx="797222" cy="749970"/>
          </a:xfrm>
        </p:grpSpPr>
        <p:pic>
          <p:nvPicPr>
            <p:cNvPr id="14" name="Picture 2" descr="http://www.minobrkuban.ru/bitrix/templates/adaptive/img/header_logo.png">
              <a:hlinkClick r:id="rId2"/>
            </p:cNvPr>
            <p:cNvPicPr>
              <a:picLocks noChangeAspect="1" noChangeArrowheads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371" y="98159"/>
              <a:ext cx="797222" cy="695321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4" descr="ГербКубани"/>
            <p:cNvPicPr>
              <a:picLocks noChangeAspect="1" noChangeArrowheads="1"/>
            </p:cNvPicPr>
            <p:nvPr userDrawn="1"/>
          </p:nvPicPr>
          <p:blipFill>
            <a:blip r:embed="rId4"/>
            <a:stretch>
              <a:fillRect/>
            </a:stretch>
          </p:blipFill>
          <p:spPr bwMode="auto">
            <a:xfrm>
              <a:off x="337715" y="43510"/>
              <a:ext cx="326539" cy="402308"/>
            </a:xfrm>
            <a:prstGeom prst="rect">
              <a:avLst/>
            </a:prstGeom>
            <a:noFill/>
            <a:ln>
              <a:noFill/>
            </a:ln>
            <a:effectLst>
              <a:outerShdw blurRad="101600" dir="4080000" sx="108000" sy="108000" algn="tl" rotWithShape="0">
                <a:prstClr val="black">
                  <a:alpha val="49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3971867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 userDrawn="1"/>
        </p:nvSpPr>
        <p:spPr>
          <a:xfrm>
            <a:off x="1" y="19853"/>
            <a:ext cx="12172493" cy="6827175"/>
          </a:xfrm>
          <a:prstGeom prst="rect">
            <a:avLst/>
          </a:prstGeom>
          <a:noFill/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1" tIns="45706" rIns="91411" bIns="45706" rtlCol="0" anchor="ctr"/>
          <a:lstStyle/>
          <a:p>
            <a:pPr algn="ctr" defTabSz="914180"/>
            <a:endParaRPr lang="ru-RU" sz="1800">
              <a:solidFill>
                <a:prstClr val="white"/>
              </a:solidFill>
            </a:endParaRPr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1625600" y="3886203"/>
            <a:ext cx="9144000" cy="990600"/>
          </a:xfrm>
        </p:spPr>
        <p:txBody>
          <a:bodyPr anchor="t" anchorCtr="0"/>
          <a:lstStyle>
            <a:lvl1pPr algn="r">
              <a:defRPr sz="3199">
                <a:solidFill>
                  <a:schemeClr val="tx1"/>
                </a:solidFill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625600" y="5124450"/>
            <a:ext cx="9144000" cy="533400"/>
          </a:xfrm>
        </p:spPr>
        <p:txBody>
          <a:bodyPr/>
          <a:lstStyle>
            <a:lvl1pPr marL="0" indent="0" algn="r">
              <a:buNone/>
              <a:defRPr sz="21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marL="457091" indent="0" algn="ctr">
              <a:buNone/>
            </a:lvl2pPr>
            <a:lvl3pPr marL="914180" indent="0" algn="ctr">
              <a:buNone/>
            </a:lvl3pPr>
            <a:lvl4pPr marL="1371271" indent="0" algn="ctr">
              <a:buNone/>
            </a:lvl4pPr>
            <a:lvl5pPr marL="1828361" indent="0" algn="ctr">
              <a:buNone/>
            </a:lvl5pPr>
            <a:lvl6pPr marL="2285452" indent="0" algn="ctr">
              <a:buNone/>
            </a:lvl6pPr>
            <a:lvl7pPr marL="2742541" indent="0" algn="ctr">
              <a:buNone/>
            </a:lvl7pPr>
            <a:lvl8pPr marL="3199632" indent="0" algn="ctr">
              <a:buNone/>
            </a:lvl8pPr>
            <a:lvl9pPr marL="3656723" indent="0" algn="ctr">
              <a:buNone/>
            </a:lvl9pPr>
          </a:lstStyle>
          <a:p>
            <a:r>
              <a:rPr kumimoji="0" lang="ru-RU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>
          <a:xfrm>
            <a:off x="8534402" y="6355083"/>
            <a:ext cx="3048000" cy="365760"/>
          </a:xfrm>
        </p:spPr>
        <p:txBody>
          <a:bodyPr/>
          <a:lstStyle>
            <a:lvl1pPr>
              <a:defRPr sz="1400"/>
            </a:lvl1pPr>
          </a:lstStyle>
          <a:p>
            <a:fld id="{511444F9-EEB7-4311-B5F1-97FE74C203E6}" type="datetimeFigureOut">
              <a:rPr lang="ru-RU" smtClean="0">
                <a:solidFill>
                  <a:srgbClr val="1F497D"/>
                </a:solidFill>
              </a:rPr>
              <a:pPr/>
              <a:t>15.11.2022</a:t>
            </a:fld>
            <a:endParaRPr lang="ru-RU">
              <a:solidFill>
                <a:srgbClr val="1F497D"/>
              </a:solidFill>
            </a:endParaRPr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3864867" y="6355083"/>
            <a:ext cx="4632960" cy="365760"/>
          </a:xfrm>
        </p:spPr>
        <p:txBody>
          <a:bodyPr/>
          <a:lstStyle/>
          <a:p>
            <a:endParaRPr lang="ru-RU">
              <a:solidFill>
                <a:srgbClr val="1F497D"/>
              </a:solidFill>
            </a:endParaRPr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1621536" y="6355083"/>
            <a:ext cx="1625600" cy="365760"/>
          </a:xfrm>
        </p:spPr>
        <p:txBody>
          <a:bodyPr/>
          <a:lstStyle/>
          <a:p>
            <a:fld id="{87FE6D9D-2A0B-43B8-A1C3-81968A25D6EC}" type="slidenum">
              <a:rPr lang="ru-RU" smtClean="0">
                <a:solidFill>
                  <a:srgbClr val="1F497D"/>
                </a:solidFill>
              </a:rPr>
              <a:pPr/>
              <a:t>‹#›</a:t>
            </a:fld>
            <a:endParaRPr lang="ru-RU">
              <a:solidFill>
                <a:srgbClr val="1F497D"/>
              </a:solidFill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1206500" y="2204865"/>
            <a:ext cx="9753600" cy="2723371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411" tIns="45706" rIns="91411" bIns="45706" anchor="ctr"/>
          <a:lstStyle/>
          <a:p>
            <a:pPr algn="ctr" defTabSz="914180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1219201" y="5048254"/>
            <a:ext cx="9753600" cy="685800"/>
          </a:xfrm>
          <a:prstGeom prst="rect">
            <a:avLst/>
          </a:prstGeom>
          <a:noFill/>
          <a:ln w="6350" cap="rnd" cmpd="sng" algn="ctr">
            <a:solidFill>
              <a:schemeClr val="accent2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411" tIns="45706" rIns="91411" bIns="45706" anchor="ctr"/>
          <a:lstStyle/>
          <a:p>
            <a:pPr algn="ctr" defTabSz="914180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1206500" y="2204865"/>
            <a:ext cx="304800" cy="2723371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411" tIns="45706" rIns="91411" bIns="45706" anchor="ctr"/>
          <a:lstStyle/>
          <a:p>
            <a:pPr algn="ctr" defTabSz="914180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1219200" y="5048254"/>
            <a:ext cx="304800" cy="685800"/>
          </a:xfrm>
          <a:prstGeom prst="rect">
            <a:avLst/>
          </a:prstGeom>
          <a:solidFill>
            <a:schemeClr val="accent2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411" tIns="45706" rIns="91411" bIns="45706" anchor="ctr"/>
          <a:lstStyle/>
          <a:p>
            <a:pPr algn="ctr" defTabSz="914180"/>
            <a:endParaRPr lang="en-US"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7858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Doc\Мероприятия\2018-12-21 Совещание с замглавами\Заголовок.png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2"/>
          <a:stretch/>
        </p:blipFill>
        <p:spPr bwMode="auto">
          <a:xfrm flipH="1">
            <a:off x="1" y="0"/>
            <a:ext cx="12172493" cy="909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 userDrawn="1"/>
        </p:nvSpPr>
        <p:spPr>
          <a:xfrm>
            <a:off x="1" y="19854"/>
            <a:ext cx="12172493" cy="6817513"/>
          </a:xfrm>
          <a:prstGeom prst="rect">
            <a:avLst/>
          </a:prstGeom>
          <a:noFill/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1" tIns="45706" rIns="91411" bIns="45706" rtlCol="0" anchor="ctr"/>
          <a:lstStyle/>
          <a:p>
            <a:pPr algn="ctr" defTabSz="914180"/>
            <a:endParaRPr lang="ru-RU" sz="1800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99458" y="2869"/>
            <a:ext cx="10753195" cy="833846"/>
          </a:xfrm>
        </p:spPr>
        <p:txBody>
          <a:bodyPr lIns="35997" tIns="35997" rIns="35997" bIns="35997" anchor="ctr">
            <a:normAutofit/>
          </a:bodyPr>
          <a:lstStyle>
            <a:lvl1pPr algn="ctr">
              <a:defRPr sz="2599" b="1">
                <a:solidFill>
                  <a:schemeClr val="accent1">
                    <a:lumMod val="50000"/>
                  </a:schemeClr>
                </a:solidFill>
                <a:effectLst/>
                <a:latin typeface="Calibri" pitchFamily="34" charset="0"/>
                <a:ea typeface="Verdana" pitchFamily="34" charset="0"/>
                <a:cs typeface="Calibri" pitchFamily="34" charset="0"/>
              </a:defRPr>
            </a:lvl1pPr>
          </a:lstStyle>
          <a:p>
            <a:r>
              <a:rPr kumimoji="0" lang="ru-RU" dirty="0"/>
              <a:t>Образец заголовка</a:t>
            </a:r>
            <a:endParaRPr kumimoji="0" lang="en-US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9097493" y="6381331"/>
            <a:ext cx="3052064" cy="365760"/>
          </a:xfrm>
        </p:spPr>
        <p:txBody>
          <a:bodyPr/>
          <a:lstStyle>
            <a:lvl1pPr algn="r">
              <a:defRPr/>
            </a:lvl1pPr>
          </a:lstStyle>
          <a:p>
            <a:fld id="{511444F9-EEB7-4311-B5F1-97FE74C203E6}" type="datetimeFigureOut">
              <a:rPr lang="ru-RU" smtClean="0">
                <a:solidFill>
                  <a:srgbClr val="1F497D"/>
                </a:solidFill>
              </a:rPr>
              <a:pPr/>
              <a:t>15.11.2022</a:t>
            </a:fld>
            <a:endParaRPr lang="ru-RU">
              <a:solidFill>
                <a:srgbClr val="1F497D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1F497D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E6D9D-2A0B-43B8-A1C3-81968A25D6EC}" type="slidenum">
              <a:rPr lang="ru-RU" smtClean="0">
                <a:solidFill>
                  <a:srgbClr val="1F497D"/>
                </a:solidFill>
              </a:rPr>
              <a:pPr/>
              <a:t>‹#›</a:t>
            </a:fld>
            <a:endParaRPr lang="ru-RU" dirty="0">
              <a:solidFill>
                <a:srgbClr val="1F497D"/>
              </a:solidFill>
            </a:endParaRPr>
          </a:p>
        </p:txBody>
      </p:sp>
      <p:grpSp>
        <p:nvGrpSpPr>
          <p:cNvPr id="13" name="Группа 12"/>
          <p:cNvGrpSpPr/>
          <p:nvPr userDrawn="1"/>
        </p:nvGrpSpPr>
        <p:grpSpPr>
          <a:xfrm>
            <a:off x="102373" y="43513"/>
            <a:ext cx="1097086" cy="1007550"/>
            <a:chOff x="102371" y="43510"/>
            <a:chExt cx="797222" cy="749970"/>
          </a:xfrm>
        </p:grpSpPr>
        <p:pic>
          <p:nvPicPr>
            <p:cNvPr id="14" name="Picture 2" descr="http://www.minobrkuban.ru/bitrix/templates/adaptive/img/header_logo.png">
              <a:hlinkClick r:id="rId3"/>
            </p:cNvPr>
            <p:cNvPicPr>
              <a:picLocks noChangeAspect="1" noChangeArrowheads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371" y="98159"/>
              <a:ext cx="797222" cy="695321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4" descr="ГербКубани"/>
            <p:cNvPicPr>
              <a:picLocks noChangeAspect="1" noChangeArrowheads="1"/>
            </p:cNvPicPr>
            <p:nvPr userDrawn="1"/>
          </p:nvPicPr>
          <p:blipFill>
            <a:blip r:embed="rId5"/>
            <a:stretch>
              <a:fillRect/>
            </a:stretch>
          </p:blipFill>
          <p:spPr bwMode="auto">
            <a:xfrm>
              <a:off x="337715" y="43510"/>
              <a:ext cx="326539" cy="402308"/>
            </a:xfrm>
            <a:prstGeom prst="rect">
              <a:avLst/>
            </a:prstGeom>
            <a:noFill/>
            <a:ln>
              <a:noFill/>
            </a:ln>
            <a:effectLst>
              <a:outerShdw blurRad="101600" dir="4080000" sx="108000" sy="108000" algn="tl" rotWithShape="0">
                <a:prstClr val="black">
                  <a:alpha val="49000"/>
                </a:prstClr>
              </a:outerShdw>
            </a:effectLst>
          </p:spPr>
        </p:pic>
      </p:grpSp>
      <p:pic>
        <p:nvPicPr>
          <p:cNvPr id="2051" name="Picture 3" descr="D:\Doc\Мероприятия\2018-12-21 Совещание с замглавами\Подзаголовок.png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1" y="6674691"/>
            <a:ext cx="12172493" cy="162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2051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Doc\Мероприятия\2018-12-21 Совещание с замглавами\Заголовок.pn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2"/>
          <a:stretch/>
        </p:blipFill>
        <p:spPr bwMode="auto">
          <a:xfrm flipH="1">
            <a:off x="-2" y="-1"/>
            <a:ext cx="12172487" cy="818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 userDrawn="1"/>
        </p:nvSpPr>
        <p:spPr>
          <a:xfrm>
            <a:off x="1" y="19854"/>
            <a:ext cx="12172493" cy="6817513"/>
          </a:xfrm>
          <a:prstGeom prst="rect">
            <a:avLst/>
          </a:prstGeom>
          <a:noFill/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1" tIns="45706" rIns="91411" bIns="45706" rtlCol="0" anchor="ctr"/>
          <a:lstStyle/>
          <a:p>
            <a:pPr algn="ctr" defTabSz="914180"/>
            <a:endParaRPr lang="ru-RU" sz="1800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99458" y="2869"/>
            <a:ext cx="10753195" cy="833846"/>
          </a:xfrm>
        </p:spPr>
        <p:txBody>
          <a:bodyPr lIns="35997" tIns="35997" rIns="35997" bIns="35997" anchor="ctr">
            <a:normAutofit/>
          </a:bodyPr>
          <a:lstStyle>
            <a:lvl1pPr algn="ctr">
              <a:defRPr sz="2800" b="1">
                <a:solidFill>
                  <a:schemeClr val="accent1">
                    <a:lumMod val="50000"/>
                  </a:schemeClr>
                </a:solidFill>
                <a:effectLst/>
                <a:latin typeface="Calibri" pitchFamily="34" charset="0"/>
                <a:ea typeface="Verdana" pitchFamily="34" charset="0"/>
                <a:cs typeface="Calibri" pitchFamily="34" charset="0"/>
              </a:defRPr>
            </a:lvl1pPr>
          </a:lstStyle>
          <a:p>
            <a:r>
              <a:rPr kumimoji="0" lang="ru-RU" dirty="0"/>
              <a:t>Образец заголовка</a:t>
            </a:r>
            <a:endParaRPr kumimoji="0" lang="en-US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9097493" y="6381331"/>
            <a:ext cx="3052064" cy="365760"/>
          </a:xfrm>
        </p:spPr>
        <p:txBody>
          <a:bodyPr/>
          <a:lstStyle>
            <a:lvl1pPr algn="r">
              <a:defRPr/>
            </a:lvl1pPr>
          </a:lstStyle>
          <a:p>
            <a:fld id="{511444F9-EEB7-4311-B5F1-97FE74C203E6}" type="datetimeFigureOut">
              <a:rPr lang="ru-RU" smtClean="0">
                <a:solidFill>
                  <a:srgbClr val="1F497D"/>
                </a:solidFill>
              </a:rPr>
              <a:pPr/>
              <a:t>15.11.2022</a:t>
            </a:fld>
            <a:endParaRPr lang="ru-RU">
              <a:solidFill>
                <a:srgbClr val="1F497D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1F497D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E6D9D-2A0B-43B8-A1C3-81968A25D6EC}" type="slidenum">
              <a:rPr lang="ru-RU" smtClean="0">
                <a:solidFill>
                  <a:srgbClr val="1F497D"/>
                </a:solidFill>
              </a:rPr>
              <a:pPr/>
              <a:t>‹#›</a:t>
            </a:fld>
            <a:endParaRPr lang="ru-RU" dirty="0">
              <a:solidFill>
                <a:srgbClr val="1F497D"/>
              </a:solidFill>
            </a:endParaRPr>
          </a:p>
        </p:txBody>
      </p:sp>
      <p:grpSp>
        <p:nvGrpSpPr>
          <p:cNvPr id="7" name="Группа 6"/>
          <p:cNvGrpSpPr/>
          <p:nvPr userDrawn="1"/>
        </p:nvGrpSpPr>
        <p:grpSpPr>
          <a:xfrm>
            <a:off x="200344" y="142728"/>
            <a:ext cx="866456" cy="789374"/>
            <a:chOff x="102373" y="65315"/>
            <a:chExt cx="866456" cy="789374"/>
          </a:xfrm>
        </p:grpSpPr>
        <p:pic>
          <p:nvPicPr>
            <p:cNvPr id="14" name="Picture 2" descr="http://www.minobrkuban.ru/bitrix/templates/adaptive/img/header_logo.png">
              <a:hlinkClick r:id="rId3"/>
            </p:cNvPr>
            <p:cNvPicPr>
              <a:picLocks noChangeAspect="1" noChangeArrowheads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373" y="116931"/>
              <a:ext cx="866456" cy="737758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4" descr="ГербКубани"/>
            <p:cNvPicPr>
              <a:picLocks noChangeAspect="1" noChangeArrowheads="1"/>
            </p:cNvPicPr>
            <p:nvPr userDrawn="1"/>
          </p:nvPicPr>
          <p:blipFill>
            <a:blip r:embed="rId5" cstate="print"/>
            <a:stretch>
              <a:fillRect/>
            </a:stretch>
          </p:blipFill>
          <p:spPr bwMode="auto">
            <a:xfrm>
              <a:off x="311687" y="65315"/>
              <a:ext cx="449362" cy="540482"/>
            </a:xfrm>
            <a:prstGeom prst="rect">
              <a:avLst/>
            </a:prstGeom>
            <a:noFill/>
            <a:ln>
              <a:noFill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</p:pic>
      </p:grpSp>
      <p:pic>
        <p:nvPicPr>
          <p:cNvPr id="2051" name="Picture 3" descr="D:\Doc\Мероприятия\2018-12-21 Совещание с замглавами\Подзаголовок.png"/>
          <p:cNvPicPr>
            <a:picLocks noChangeAspect="1" noChangeArrowheads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1" y="6674691"/>
            <a:ext cx="12172493" cy="162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6221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39926A-5F84-4A7B-B78E-D2BB888939E1}" type="datetimeFigureOut">
              <a:rPr lang="ru-RU" smtClean="0"/>
              <a:pPr/>
              <a:t>15.11.2022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58DF4B-6430-4C62-82B5-805DB466237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04593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12423"/>
            <a:ext cx="10515600" cy="2851208"/>
          </a:xfrm>
        </p:spPr>
        <p:txBody>
          <a:bodyPr anchor="b">
            <a:normAutofit/>
          </a:bodyPr>
          <a:lstStyle>
            <a:lvl1pPr>
              <a:defRPr sz="60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52633"/>
            <a:ext cx="105156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39926A-5F84-4A7B-B78E-D2BB888939E1}" type="datetimeFigureOut">
              <a:rPr lang="ru-RU" smtClean="0"/>
              <a:pPr/>
              <a:t>15.11.2022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58DF4B-6430-4C62-82B5-805DB466237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53110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5127" y="1828800"/>
            <a:ext cx="5181600" cy="435133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8800"/>
            <a:ext cx="5181600" cy="435133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39926A-5F84-4A7B-B78E-D2BB888939E1}" type="datetimeFigureOut">
              <a:rPr lang="ru-RU" smtClean="0"/>
              <a:pPr/>
              <a:t>15.11.2022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58DF4B-6430-4C62-82B5-805DB466237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86123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681850"/>
            <a:ext cx="5156200" cy="825699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5127" y="2507550"/>
            <a:ext cx="5156200" cy="36805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851"/>
            <a:ext cx="518160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7550"/>
            <a:ext cx="5181601" cy="36805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39926A-5F84-4A7B-B78E-D2BB888939E1}" type="datetimeFigureOut">
              <a:rPr lang="ru-RU" smtClean="0"/>
              <a:pPr/>
              <a:t>15.11.2022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58DF4B-6430-4C62-82B5-805DB466237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70578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39926A-5F84-4A7B-B78E-D2BB888939E1}" type="datetimeFigureOut">
              <a:rPr lang="ru-RU" smtClean="0"/>
              <a:pPr/>
              <a:t>15.11.2022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58DF4B-6430-4C62-82B5-805DB466237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95060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39926A-5F84-4A7B-B78E-D2BB888939E1}" type="datetimeFigureOut">
              <a:rPr lang="ru-RU" smtClean="0"/>
              <a:pPr/>
              <a:t>15.11.2022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58DF4B-6430-4C62-82B5-805DB466237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25639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197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399"/>
            <a:ext cx="3931920" cy="38100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39926A-5F84-4A7B-B78E-D2BB888939E1}" type="datetimeFigureOut">
              <a:rPr lang="ru-RU" smtClean="0"/>
              <a:pPr/>
              <a:t>15.11.2022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58DF4B-6430-4C62-82B5-805DB466237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33512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20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400"/>
            <a:ext cx="3931920" cy="3810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39926A-5F84-4A7B-B78E-D2BB888939E1}" type="datetimeFigureOut">
              <a:rPr lang="ru-RU" smtClean="0"/>
              <a:pPr/>
              <a:t>15.11.2022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58DF4B-6430-4C62-82B5-805DB466237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46491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45127" y="365760"/>
            <a:ext cx="105156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828800"/>
            <a:ext cx="105156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C339926A-5F84-4A7B-B78E-D2BB888939E1}" type="datetimeFigureOut">
              <a:rPr lang="ru-RU" smtClean="0"/>
              <a:pPr/>
              <a:t>15.11.2022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7527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58DF4B-6430-4C62-82B5-805DB466237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0491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  <p:sldLayoutId id="214748372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Wingdings 2" pitchFamily="18" charset="2"/>
        <a:buChar char="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609601" y="152401"/>
            <a:ext cx="10972800" cy="990600"/>
          </a:xfrm>
          <a:prstGeom prst="rect">
            <a:avLst/>
          </a:prstGeom>
        </p:spPr>
        <p:txBody>
          <a:bodyPr vert="horz" lIns="91432" tIns="45717" rIns="91432" bIns="45717" anchor="b" anchorCtr="0">
            <a:normAutofit/>
          </a:bodyPr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609601" y="1219203"/>
            <a:ext cx="10972800" cy="4910328"/>
          </a:xfrm>
          <a:prstGeom prst="rect">
            <a:avLst/>
          </a:prstGeom>
        </p:spPr>
        <p:txBody>
          <a:bodyPr vert="horz" lIns="91432" tIns="45717" rIns="91432" bIns="45717">
            <a:normAutofit/>
          </a:bodyPr>
          <a:lstStyle/>
          <a:p>
            <a:pPr lvl="0" eaLnBrk="1" latinLnBrk="0" hangingPunct="1"/>
            <a:r>
              <a:rPr kumimoji="0" lang="ru-RU"/>
              <a:t>Образец текста</a:t>
            </a:r>
          </a:p>
          <a:p>
            <a:pPr lvl="1" eaLnBrk="1" latinLnBrk="0" hangingPunct="1"/>
            <a:r>
              <a:rPr kumimoji="0" lang="ru-RU"/>
              <a:t>Второй уровень</a:t>
            </a:r>
          </a:p>
          <a:p>
            <a:pPr lvl="2" eaLnBrk="1" latinLnBrk="0" hangingPunct="1"/>
            <a:r>
              <a:rPr kumimoji="0" lang="ru-RU"/>
              <a:t>Третий уровень</a:t>
            </a:r>
          </a:p>
          <a:p>
            <a:pPr lvl="3" eaLnBrk="1" latinLnBrk="0" hangingPunct="1"/>
            <a:r>
              <a:rPr kumimoji="0" lang="ru-RU"/>
              <a:t>Четвертый уровень</a:t>
            </a:r>
          </a:p>
          <a:p>
            <a:pPr lvl="4" eaLnBrk="1" latinLnBrk="0" hangingPunct="1"/>
            <a:r>
              <a:rPr kumimoji="0" lang="ru-RU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8534403" y="6356353"/>
            <a:ext cx="3052064" cy="365760"/>
          </a:xfrm>
          <a:prstGeom prst="rect">
            <a:avLst/>
          </a:prstGeom>
        </p:spPr>
        <p:txBody>
          <a:bodyPr vert="horz" lIns="91432" tIns="45717" rIns="91432" bIns="45717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pPr defTabSz="914180"/>
            <a:fld id="{511444F9-EEB7-4311-B5F1-97FE74C203E6}" type="datetimeFigureOut">
              <a:rPr lang="ru-RU" smtClean="0">
                <a:solidFill>
                  <a:srgbClr val="1F497D"/>
                </a:solidFill>
              </a:rPr>
              <a:pPr defTabSz="914180"/>
              <a:t>15.11.2022</a:t>
            </a:fld>
            <a:endParaRPr lang="ru-RU">
              <a:solidFill>
                <a:srgbClr val="1F497D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864864" y="6356353"/>
            <a:ext cx="4673600" cy="365760"/>
          </a:xfrm>
          <a:prstGeom prst="rect">
            <a:avLst/>
          </a:prstGeom>
        </p:spPr>
        <p:txBody>
          <a:bodyPr vert="horz" lIns="91432" tIns="45717" rIns="91432" bIns="45717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pPr defTabSz="914180"/>
            <a:endParaRPr lang="ru-RU">
              <a:solidFill>
                <a:srgbClr val="1F497D"/>
              </a:solidFill>
            </a:endParaRPr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6864" y="6356353"/>
            <a:ext cx="2641600" cy="365760"/>
          </a:xfrm>
          <a:prstGeom prst="rect">
            <a:avLst/>
          </a:prstGeom>
        </p:spPr>
        <p:txBody>
          <a:bodyPr vert="horz" lIns="91432" tIns="45717" rIns="91432" bIns="45717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pPr defTabSz="914180"/>
            <a:fld id="{87FE6D9D-2A0B-43B8-A1C3-81968A25D6EC}" type="slidenum">
              <a:rPr lang="ru-RU" smtClean="0">
                <a:solidFill>
                  <a:srgbClr val="1F497D"/>
                </a:solidFill>
              </a:rPr>
              <a:pPr defTabSz="914180"/>
              <a:t>‹#›</a:t>
            </a:fld>
            <a:endParaRPr lang="ru-RU">
              <a:solidFill>
                <a:srgbClr val="1F497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58173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5" r:id="rId1"/>
    <p:sldLayoutId id="2147483956" r:id="rId2"/>
    <p:sldLayoutId id="2147483957" r:id="rId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rtl="0" eaLnBrk="1" latinLnBrk="0" hangingPunct="1">
        <a:spcBef>
          <a:spcPct val="0"/>
        </a:spcBef>
        <a:buNone/>
        <a:defRPr kumimoji="0" sz="3199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255" indent="-274255" algn="l" rtl="0" eaLnBrk="1" latinLnBrk="0" hangingPunct="1">
        <a:spcBef>
          <a:spcPts val="600"/>
        </a:spcBef>
        <a:buClr>
          <a:schemeClr val="accent1"/>
        </a:buClr>
        <a:buSzPct val="76000"/>
        <a:buFont typeface="Wingdings 3"/>
        <a:buChar char=""/>
        <a:defRPr kumimoji="0" sz="2599" kern="1200">
          <a:solidFill>
            <a:schemeClr val="tx1"/>
          </a:solidFill>
          <a:latin typeface="+mn-lt"/>
          <a:ea typeface="+mn-ea"/>
          <a:cs typeface="+mn-cs"/>
        </a:defRPr>
      </a:lvl1pPr>
      <a:lvl2pPr marL="548508" indent="-274255" algn="l" rtl="0" eaLnBrk="1" latinLnBrk="0" hangingPunct="1">
        <a:spcBef>
          <a:spcPts val="500"/>
        </a:spcBef>
        <a:buClr>
          <a:schemeClr val="accent2"/>
        </a:buClr>
        <a:buSzPct val="76000"/>
        <a:buFont typeface="Wingdings 3"/>
        <a:buChar char=""/>
        <a:defRPr kumimoji="0" sz="2300" kern="1200">
          <a:solidFill>
            <a:schemeClr val="tx2"/>
          </a:solidFill>
          <a:latin typeface="+mn-lt"/>
          <a:ea typeface="+mn-ea"/>
          <a:cs typeface="+mn-cs"/>
        </a:defRPr>
      </a:lvl2pPr>
      <a:lvl3pPr marL="822762" indent="-228545" algn="l" rtl="0" eaLnBrk="1" latinLnBrk="0" hangingPunct="1">
        <a:spcBef>
          <a:spcPts val="500"/>
        </a:spcBef>
        <a:buClr>
          <a:schemeClr val="bg1">
            <a:shade val="50000"/>
          </a:schemeClr>
        </a:buClr>
        <a:buSzPct val="76000"/>
        <a:buFont typeface="Wingdings 3"/>
        <a:buChar char="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017" indent="-228545" algn="l" rtl="0" eaLnBrk="1" latinLnBrk="0" hangingPunct="1">
        <a:spcBef>
          <a:spcPts val="400"/>
        </a:spcBef>
        <a:buClr>
          <a:schemeClr val="accent2">
            <a:shade val="75000"/>
          </a:schemeClr>
        </a:buClr>
        <a:buSzPct val="70000"/>
        <a:buFont typeface="Wingdings"/>
        <a:buChar char="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271" indent="-228545" algn="l" rtl="0" eaLnBrk="1" latinLnBrk="0" hangingPunct="1">
        <a:spcBef>
          <a:spcPts val="300"/>
        </a:spcBef>
        <a:buClr>
          <a:schemeClr val="accent2"/>
        </a:buClr>
        <a:buSzPct val="70000"/>
        <a:buFont typeface="Wingdings"/>
        <a:buChar char="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526" indent="-182835" algn="l" rtl="0" eaLnBrk="1" latinLnBrk="0" hangingPunct="1">
        <a:spcBef>
          <a:spcPts val="300"/>
        </a:spcBef>
        <a:buClr>
          <a:srgbClr val="9FB8CD">
            <a:shade val="75000"/>
          </a:srgbClr>
        </a:buClr>
        <a:buSzPct val="75000"/>
        <a:buFont typeface="Wingdings 3"/>
        <a:buChar char=""/>
        <a:defRPr kumimoji="0" lang="en-US" sz="1500" kern="1200" smtClean="0">
          <a:solidFill>
            <a:schemeClr val="tx1"/>
          </a:solidFill>
          <a:latin typeface="+mn-lt"/>
          <a:ea typeface="+mn-ea"/>
          <a:cs typeface="+mn-cs"/>
        </a:defRPr>
      </a:lvl6pPr>
      <a:lvl7pPr marL="1828361" indent="-182835" algn="l" rtl="0" eaLnBrk="1" latinLnBrk="0" hangingPunct="1">
        <a:spcBef>
          <a:spcPts val="300"/>
        </a:spcBef>
        <a:buClr>
          <a:srgbClr val="727CA3">
            <a:shade val="75000"/>
          </a:srgb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7pPr>
      <a:lvl8pPr marL="2011197" indent="-182835" algn="l" rtl="0" eaLnBrk="1" latinLnBrk="0" hangingPunct="1">
        <a:spcBef>
          <a:spcPts val="300"/>
        </a:spcBef>
        <a:buClr>
          <a:prstClr val="white">
            <a:shade val="50000"/>
          </a:prst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8pPr>
      <a:lvl9pPr marL="2194033" indent="-182835" algn="l" rtl="0" eaLnBrk="1" latinLnBrk="0" hangingPunct="1">
        <a:spcBef>
          <a:spcPts val="300"/>
        </a:spcBef>
        <a:buClr>
          <a:srgbClr val="9FB8CD"/>
        </a:buClr>
        <a:buSzPct val="75000"/>
        <a:buFont typeface="Wingdings 3"/>
        <a:buChar char=""/>
        <a:defRPr kumimoji="0" lang="en-US" sz="1200" kern="1200" smtClean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091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18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71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361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5452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41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199632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6723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0.png"/><Relationship Id="rId11" Type="http://schemas.openxmlformats.org/officeDocument/2006/relationships/image" Target="../media/image15.jpeg"/><Relationship Id="rId5" Type="http://schemas.openxmlformats.org/officeDocument/2006/relationships/image" Target="../media/image9.jpe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1.png"/><Relationship Id="rId3" Type="http://schemas.openxmlformats.org/officeDocument/2006/relationships/image" Target="../media/image31.jpeg"/><Relationship Id="rId7" Type="http://schemas.openxmlformats.org/officeDocument/2006/relationships/image" Target="../media/image35.png"/><Relationship Id="rId12" Type="http://schemas.openxmlformats.org/officeDocument/2006/relationships/image" Target="../media/image40.png"/><Relationship Id="rId2" Type="http://schemas.openxmlformats.org/officeDocument/2006/relationships/image" Target="../media/image30.jpeg"/><Relationship Id="rId16" Type="http://schemas.openxmlformats.org/officeDocument/2006/relationships/image" Target="../media/image44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4.png"/><Relationship Id="rId11" Type="http://schemas.openxmlformats.org/officeDocument/2006/relationships/image" Target="../media/image39.png"/><Relationship Id="rId5" Type="http://schemas.openxmlformats.org/officeDocument/2006/relationships/image" Target="../media/image33.png"/><Relationship Id="rId15" Type="http://schemas.openxmlformats.org/officeDocument/2006/relationships/image" Target="../media/image43.png"/><Relationship Id="rId10" Type="http://schemas.openxmlformats.org/officeDocument/2006/relationships/image" Target="../media/image38.png"/><Relationship Id="rId4" Type="http://schemas.openxmlformats.org/officeDocument/2006/relationships/image" Target="../media/image32.jpeg"/><Relationship Id="rId9" Type="http://schemas.openxmlformats.org/officeDocument/2006/relationships/image" Target="../media/image37.jpeg"/><Relationship Id="rId14" Type="http://schemas.openxmlformats.org/officeDocument/2006/relationships/image" Target="../media/image4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Doc\Мероприятия\2018-12-21 Совещание с замглавами\Заставка (Full HD)_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642" y="0"/>
            <a:ext cx="12192000" cy="6830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Прямоугольник 34"/>
          <p:cNvSpPr/>
          <p:nvPr/>
        </p:nvSpPr>
        <p:spPr>
          <a:xfrm>
            <a:off x="3001323" y="4724844"/>
            <a:ext cx="9174035" cy="11800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11" tIns="45706" rIns="431862" bIns="45706" anchor="ctr"/>
          <a:lstStyle/>
          <a:p>
            <a:pPr algn="r" defTabSz="914180">
              <a:defRPr/>
            </a:pPr>
            <a:endParaRPr lang="ru-RU" sz="2000" b="1" kern="0" dirty="0">
              <a:solidFill>
                <a:srgbClr val="4F81BD">
                  <a:lumMod val="75000"/>
                </a:srgbClr>
              </a:solidFill>
              <a:cs typeface="Arial"/>
            </a:endParaRPr>
          </a:p>
        </p:txBody>
      </p:sp>
      <p:sp>
        <p:nvSpPr>
          <p:cNvPr id="36" name="Заголовок 8"/>
          <p:cNvSpPr txBox="1">
            <a:spLocks/>
          </p:cNvSpPr>
          <p:nvPr/>
        </p:nvSpPr>
        <p:spPr>
          <a:xfrm>
            <a:off x="396540" y="6079449"/>
            <a:ext cx="2081926" cy="509954"/>
          </a:xfrm>
          <a:prstGeom prst="rect">
            <a:avLst/>
          </a:prstGeom>
        </p:spPr>
        <p:txBody>
          <a:bodyPr vert="horz" lIns="91419" tIns="45709" rIns="91419" bIns="45709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00" b="1" kern="0" dirty="0">
                <a:latin typeface="Arial" panose="020B0604020202020204" pitchFamily="34" charset="0"/>
                <a:cs typeface="Arial" panose="020B0604020202020204" pitchFamily="34" charset="0"/>
              </a:rPr>
              <a:t>г. Краснодар</a:t>
            </a:r>
          </a:p>
          <a:p>
            <a:r>
              <a:rPr lang="ru-RU" sz="1600" b="1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18.11.2022</a:t>
            </a:r>
            <a:endParaRPr lang="ru-RU" sz="1600" b="1" kern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7" name="Picture 4" descr="ГербКубани"/>
          <p:cNvPicPr>
            <a:picLocks noChangeAspect="1" noChangeArrowheads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881917" y="340288"/>
            <a:ext cx="555586" cy="668487"/>
          </a:xfrm>
          <a:prstGeom prst="rect">
            <a:avLst/>
          </a:prstGeom>
          <a:noFill/>
          <a:ln>
            <a:noFill/>
          </a:ln>
          <a:effectLst>
            <a:outerShdw blurRad="101600" dir="4080000" sx="108000" sy="108000" algn="tl" rotWithShape="0">
              <a:prstClr val="black">
                <a:alpha val="49000"/>
              </a:prstClr>
            </a:outerShdw>
          </a:effectLst>
        </p:spPr>
      </p:pic>
      <p:sp>
        <p:nvSpPr>
          <p:cNvPr id="2" name="TextBox 1"/>
          <p:cNvSpPr txBox="1"/>
          <p:nvPr/>
        </p:nvSpPr>
        <p:spPr>
          <a:xfrm>
            <a:off x="3001323" y="2190605"/>
            <a:ext cx="776267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О подготовке к государственной итоговой аттестации – 2023 </a:t>
            </a:r>
          </a:p>
          <a:p>
            <a:pPr algn="ctr"/>
            <a:r>
              <a:rPr lang="ru-RU" sz="3600" b="1" dirty="0">
                <a:latin typeface="Arial" panose="020B0604020202020204" pitchFamily="34" charset="0"/>
                <a:cs typeface="Arial" panose="020B0604020202020204" pitchFamily="34" charset="0"/>
              </a:rPr>
              <a:t>и</a:t>
            </a:r>
            <a:r>
              <a:rPr lang="ru-RU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итоговому сочинению </a:t>
            </a:r>
          </a:p>
          <a:p>
            <a:pPr algn="ctr"/>
            <a:r>
              <a:rPr lang="ru-RU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в 2022-2023 учебном году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808756" y="412922"/>
            <a:ext cx="77677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МИНИСТЕРСТВО ОБРАЗОВАНИЯ, НАУКИ И МОЛОДЁЖНОЙ ПОЛИТИКИ КРАСНОДАРСКОГО КРАЯ</a:t>
            </a:r>
          </a:p>
        </p:txBody>
      </p:sp>
      <p:cxnSp>
        <p:nvCxnSpPr>
          <p:cNvPr id="16" name="Прямая соединительная линия 15"/>
          <p:cNvCxnSpPr/>
          <p:nvPr/>
        </p:nvCxnSpPr>
        <p:spPr>
          <a:xfrm>
            <a:off x="1702718" y="300454"/>
            <a:ext cx="0" cy="875712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7" name="Прямоугольник 16"/>
          <p:cNvSpPr/>
          <p:nvPr/>
        </p:nvSpPr>
        <p:spPr>
          <a:xfrm>
            <a:off x="7297783" y="5444670"/>
            <a:ext cx="4604861" cy="126955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32" tIns="45717" rIns="431962" bIns="45717" anchor="ctr"/>
          <a:lstStyle/>
          <a:p>
            <a:endParaRPr lang="ru-RU" sz="1800" b="1" kern="0" dirty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651812" y="5479284"/>
            <a:ext cx="561190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Бойкова Марина Евгеньевна,</a:t>
            </a:r>
          </a:p>
          <a:p>
            <a:r>
              <a:rPr lang="ru-RU" dirty="0"/>
              <a:t>н</a:t>
            </a:r>
            <a:r>
              <a:rPr lang="ru-RU" dirty="0" smtClean="0"/>
              <a:t>ачальник отдела оценки качества образования </a:t>
            </a:r>
          </a:p>
          <a:p>
            <a:r>
              <a:rPr lang="ru-RU" dirty="0" smtClean="0"/>
              <a:t>и государственной итоговой аттестации в управлении общего образования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5401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Особенности итогового сочинения (изложения) 2022-2023 г.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/>
          <a:srcRect l="23218" t="29351" r="48959" b="26382"/>
          <a:stretch/>
        </p:blipFill>
        <p:spPr>
          <a:xfrm>
            <a:off x="9211940" y="4176178"/>
            <a:ext cx="2684835" cy="2402732"/>
          </a:xfrm>
          <a:prstGeom prst="rect">
            <a:avLst/>
          </a:prstGeom>
        </p:spPr>
      </p:pic>
      <p:sp>
        <p:nvSpPr>
          <p:cNvPr id="9" name="Скругленный прямоугольник 8"/>
          <p:cNvSpPr/>
          <p:nvPr/>
        </p:nvSpPr>
        <p:spPr>
          <a:xfrm>
            <a:off x="3949561" y="3175620"/>
            <a:ext cx="1093156" cy="822755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srgbClr val="5B9BD5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963868" y="3256620"/>
            <a:ext cx="109023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</a:rPr>
              <a:t>в своей </a:t>
            </a:r>
          </a:p>
          <a:p>
            <a:pPr algn="ctr"/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</a:rPr>
              <a:t>школе</a:t>
            </a:r>
            <a:endParaRPr lang="ru-RU" sz="20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3176703" y="1845220"/>
            <a:ext cx="2681567" cy="84835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srgbClr val="5B9BD5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203412" y="1884453"/>
            <a:ext cx="260622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</a:rPr>
              <a:t>Написание </a:t>
            </a:r>
          </a:p>
          <a:p>
            <a:pPr algn="ctr"/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</a:rPr>
              <a:t>итогового сочинения</a:t>
            </a:r>
            <a:endParaRPr lang="ru-RU" sz="20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</a:endParaRPr>
          </a:p>
        </p:txBody>
      </p:sp>
      <p:grpSp>
        <p:nvGrpSpPr>
          <p:cNvPr id="30" name="Группа 29"/>
          <p:cNvGrpSpPr/>
          <p:nvPr/>
        </p:nvGrpSpPr>
        <p:grpSpPr>
          <a:xfrm>
            <a:off x="6911269" y="1857685"/>
            <a:ext cx="1379106" cy="822755"/>
            <a:chOff x="6370426" y="1870816"/>
            <a:chExt cx="1379106" cy="822755"/>
          </a:xfrm>
        </p:grpSpPr>
        <p:sp>
          <p:nvSpPr>
            <p:cNvPr id="13" name="Скругленный прямоугольник 12"/>
            <p:cNvSpPr/>
            <p:nvPr/>
          </p:nvSpPr>
          <p:spPr>
            <a:xfrm>
              <a:off x="6370426" y="1870816"/>
              <a:ext cx="1379106" cy="822755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accent5">
                  <a:lumMod val="20000"/>
                  <a:lumOff val="80000"/>
                </a:schemeClr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srgbClr val="5B9BD5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" name="Прямоугольник 13"/>
            <p:cNvSpPr/>
            <p:nvPr/>
          </p:nvSpPr>
          <p:spPr>
            <a:xfrm>
              <a:off x="6400393" y="2122124"/>
              <a:ext cx="1314078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ru-RU" sz="2000" b="1" dirty="0" smtClean="0">
                  <a:solidFill>
                    <a:schemeClr val="tx2">
                      <a:lumMod val="75000"/>
                    </a:schemeClr>
                  </a:solidFill>
                  <a:latin typeface="Times New Roman" pitchFamily="18" charset="0"/>
                </a:rPr>
                <a:t>Проверка</a:t>
              </a:r>
              <a:endParaRPr lang="ru-RU" sz="20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29" name="Группа 28"/>
          <p:cNvGrpSpPr/>
          <p:nvPr/>
        </p:nvGrpSpPr>
        <p:grpSpPr>
          <a:xfrm>
            <a:off x="6558138" y="3167445"/>
            <a:ext cx="2123146" cy="822755"/>
            <a:chOff x="5998406" y="3180663"/>
            <a:chExt cx="2123146" cy="822755"/>
          </a:xfrm>
        </p:grpSpPr>
        <p:sp>
          <p:nvSpPr>
            <p:cNvPr id="17" name="Скругленный прямоугольник 16"/>
            <p:cNvSpPr/>
            <p:nvPr/>
          </p:nvSpPr>
          <p:spPr>
            <a:xfrm>
              <a:off x="5998406" y="3180663"/>
              <a:ext cx="2085368" cy="822755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accent5">
                  <a:lumMod val="20000"/>
                  <a:lumOff val="80000"/>
                </a:schemeClr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srgbClr val="5B9BD5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" name="Прямоугольник 17"/>
            <p:cNvSpPr/>
            <p:nvPr/>
          </p:nvSpPr>
          <p:spPr>
            <a:xfrm>
              <a:off x="5998406" y="3238097"/>
              <a:ext cx="2123146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ru-RU" sz="2000" b="1" dirty="0" smtClean="0">
                  <a:solidFill>
                    <a:schemeClr val="tx2">
                      <a:lumMod val="75000"/>
                    </a:schemeClr>
                  </a:solidFill>
                  <a:latin typeface="Times New Roman" pitchFamily="18" charset="0"/>
                </a:rPr>
                <a:t>Муниципальной</a:t>
              </a:r>
            </a:p>
            <a:p>
              <a:pPr algn="ctr"/>
              <a:r>
                <a:rPr lang="ru-RU" sz="2000" b="1" dirty="0" smtClean="0">
                  <a:solidFill>
                    <a:schemeClr val="tx2">
                      <a:lumMod val="75000"/>
                    </a:schemeClr>
                  </a:solidFill>
                  <a:latin typeface="Times New Roman" pitchFamily="18" charset="0"/>
                </a:rPr>
                <a:t>комиссией</a:t>
              </a:r>
              <a:endParaRPr lang="ru-RU" sz="20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</a:endParaRPr>
            </a:p>
          </p:txBody>
        </p:sp>
      </p:grpSp>
      <p:sp>
        <p:nvSpPr>
          <p:cNvPr id="19" name="Скругленный прямоугольник 18"/>
          <p:cNvSpPr/>
          <p:nvPr/>
        </p:nvSpPr>
        <p:spPr>
          <a:xfrm>
            <a:off x="3193683" y="4458903"/>
            <a:ext cx="2687753" cy="1105234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srgbClr val="5B9BD5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3238740" y="4503688"/>
            <a:ext cx="260980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</a:rPr>
              <a:t>Ознакомление </a:t>
            </a:r>
          </a:p>
          <a:p>
            <a:pPr algn="ctr"/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</a:rPr>
              <a:t>с протоколами проверки</a:t>
            </a:r>
            <a:endParaRPr lang="ru-RU" sz="20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</a:endParaRPr>
          </a:p>
        </p:txBody>
      </p:sp>
      <p:grpSp>
        <p:nvGrpSpPr>
          <p:cNvPr id="31" name="Группа 30"/>
          <p:cNvGrpSpPr/>
          <p:nvPr/>
        </p:nvGrpSpPr>
        <p:grpSpPr>
          <a:xfrm>
            <a:off x="9728577" y="1873875"/>
            <a:ext cx="1592388" cy="822755"/>
            <a:chOff x="9456193" y="1873875"/>
            <a:chExt cx="1592388" cy="822755"/>
          </a:xfrm>
        </p:grpSpPr>
        <p:sp>
          <p:nvSpPr>
            <p:cNvPr id="21" name="Скругленный прямоугольник 20"/>
            <p:cNvSpPr/>
            <p:nvPr/>
          </p:nvSpPr>
          <p:spPr>
            <a:xfrm>
              <a:off x="9456193" y="1873875"/>
              <a:ext cx="1592388" cy="822755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accent5">
                  <a:lumMod val="20000"/>
                  <a:lumOff val="80000"/>
                </a:schemeClr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srgbClr val="5B9BD5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2" name="Прямоугольник 21"/>
            <p:cNvSpPr/>
            <p:nvPr/>
          </p:nvSpPr>
          <p:spPr>
            <a:xfrm>
              <a:off x="9576943" y="1944304"/>
              <a:ext cx="1336776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ru-RU" sz="2000" b="1" dirty="0" smtClean="0">
                  <a:solidFill>
                    <a:schemeClr val="tx2">
                      <a:lumMod val="75000"/>
                    </a:schemeClr>
                  </a:solidFill>
                  <a:latin typeface="Times New Roman" pitchFamily="18" charset="0"/>
                </a:rPr>
                <a:t>Просмотр</a:t>
              </a:r>
            </a:p>
            <a:p>
              <a:pPr algn="ctr"/>
              <a:r>
                <a:rPr lang="ru-RU" sz="2000" b="1" dirty="0" smtClean="0">
                  <a:solidFill>
                    <a:schemeClr val="tx2">
                      <a:lumMod val="75000"/>
                    </a:schemeClr>
                  </a:solidFill>
                  <a:latin typeface="Times New Roman" pitchFamily="18" charset="0"/>
                </a:rPr>
                <a:t>образов</a:t>
              </a:r>
              <a:endParaRPr lang="ru-RU" sz="20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</a:endParaRPr>
            </a:p>
          </p:txBody>
        </p:sp>
      </p:grpSp>
      <p:sp>
        <p:nvSpPr>
          <p:cNvPr id="23" name="Скругленный прямоугольник 22"/>
          <p:cNvSpPr/>
          <p:nvPr/>
        </p:nvSpPr>
        <p:spPr>
          <a:xfrm>
            <a:off x="8945477" y="3163601"/>
            <a:ext cx="3128095" cy="822755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srgbClr val="5B9BD5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8983255" y="3353423"/>
            <a:ext cx="314220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</a:rPr>
              <a:t>https://checkege.rustest.ru/</a:t>
            </a:r>
          </a:p>
        </p:txBody>
      </p:sp>
      <p:sp>
        <p:nvSpPr>
          <p:cNvPr id="25" name="Стрелка вниз 24"/>
          <p:cNvSpPr/>
          <p:nvPr/>
        </p:nvSpPr>
        <p:spPr>
          <a:xfrm rot="10800000">
            <a:off x="4109323" y="4064734"/>
            <a:ext cx="760412" cy="333375"/>
          </a:xfrm>
          <a:prstGeom prst="downArrow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26" name="Стрелка вниз 25"/>
          <p:cNvSpPr/>
          <p:nvPr/>
        </p:nvSpPr>
        <p:spPr>
          <a:xfrm>
            <a:off x="4126319" y="2771238"/>
            <a:ext cx="760412" cy="333375"/>
          </a:xfrm>
          <a:prstGeom prst="downArrow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27" name="Стрелка вниз 26"/>
          <p:cNvSpPr/>
          <p:nvPr/>
        </p:nvSpPr>
        <p:spPr>
          <a:xfrm>
            <a:off x="7218069" y="2805353"/>
            <a:ext cx="760412" cy="333375"/>
          </a:xfrm>
          <a:prstGeom prst="downArrow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28" name="Стрелка вниз 27"/>
          <p:cNvSpPr/>
          <p:nvPr/>
        </p:nvSpPr>
        <p:spPr>
          <a:xfrm>
            <a:off x="10174152" y="2763428"/>
            <a:ext cx="760412" cy="333375"/>
          </a:xfrm>
          <a:prstGeom prst="downArrow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32" name="Стрелка вниз 31"/>
          <p:cNvSpPr/>
          <p:nvPr/>
        </p:nvSpPr>
        <p:spPr>
          <a:xfrm rot="16200000">
            <a:off x="6011245" y="2133546"/>
            <a:ext cx="760412" cy="333375"/>
          </a:xfrm>
          <a:prstGeom prst="downArrow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35" name="Выноска 2 (граница и черта) 34"/>
          <p:cNvSpPr/>
          <p:nvPr/>
        </p:nvSpPr>
        <p:spPr>
          <a:xfrm flipH="1">
            <a:off x="6722184" y="4709105"/>
            <a:ext cx="2012315" cy="604130"/>
          </a:xfrm>
          <a:prstGeom prst="accent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189014"/>
              <a:gd name="adj6" fmla="val -10329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4" name="Рисунок 33"/>
          <p:cNvPicPr>
            <a:picLocks noChangeAspect="1"/>
          </p:cNvPicPr>
          <p:nvPr/>
        </p:nvPicPr>
        <p:blipFill rotWithShape="1">
          <a:blip r:embed="rId3"/>
          <a:srcRect l="29761" t="51347" r="46144" b="34752"/>
          <a:stretch/>
        </p:blipFill>
        <p:spPr>
          <a:xfrm>
            <a:off x="6558138" y="4610827"/>
            <a:ext cx="2340408" cy="759470"/>
          </a:xfrm>
          <a:prstGeom prst="rect">
            <a:avLst/>
          </a:prstGeom>
          <a:ln>
            <a:solidFill>
              <a:schemeClr val="accent1">
                <a:shade val="50000"/>
              </a:schemeClr>
            </a:solidFill>
          </a:ln>
        </p:spPr>
      </p:pic>
      <p:sp>
        <p:nvSpPr>
          <p:cNvPr id="36" name="Прямоугольник 35"/>
          <p:cNvSpPr/>
          <p:nvPr/>
        </p:nvSpPr>
        <p:spPr>
          <a:xfrm>
            <a:off x="194070" y="1857685"/>
            <a:ext cx="3157541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C00000"/>
                </a:solidFill>
                <a:latin typeface="Times New Roman" pitchFamily="18" charset="0"/>
              </a:rPr>
              <a:t>Порядок</a:t>
            </a:r>
            <a:r>
              <a:rPr lang="ru-RU" sz="20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</a:rPr>
              <a:t> </a:t>
            </a:r>
            <a:endParaRPr lang="ru-RU" sz="2000" b="1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</a:endParaRPr>
          </a:p>
          <a:p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</a:rPr>
              <a:t>проведения </a:t>
            </a:r>
          </a:p>
          <a:p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</a:rPr>
              <a:t>и </a:t>
            </a:r>
            <a:r>
              <a:rPr lang="ru-RU" sz="20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</a:rPr>
              <a:t>проверки итогового сочинения (изложения) </a:t>
            </a:r>
            <a:endParaRPr lang="ru-RU" sz="2000" b="1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</a:endParaRPr>
          </a:p>
          <a:p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</a:rPr>
              <a:t>в </a:t>
            </a:r>
            <a:r>
              <a:rPr lang="ru-RU" sz="20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</a:rPr>
              <a:t>Краснодарском крае, утвержденный приказом </a:t>
            </a:r>
            <a:r>
              <a:rPr lang="ru-RU" sz="20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</a:rPr>
              <a:t>МОНиМП</a:t>
            </a:r>
            <a:r>
              <a:rPr lang="ru-RU" sz="20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</a:rPr>
              <a:t> КК </a:t>
            </a:r>
            <a:endParaRPr lang="ru-RU" sz="2000" b="1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</a:endParaRPr>
          </a:p>
          <a:p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</a:rPr>
              <a:t>от </a:t>
            </a:r>
            <a:r>
              <a:rPr lang="ru-RU" sz="20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</a:rPr>
              <a:t>9 ноября 2021 г. </a:t>
            </a:r>
            <a:endParaRPr lang="ru-RU" sz="2000" b="1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</a:endParaRPr>
          </a:p>
          <a:p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</a:rPr>
              <a:t>№ </a:t>
            </a:r>
            <a:r>
              <a:rPr lang="ru-RU" sz="20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</a:rPr>
              <a:t>3380</a:t>
            </a:r>
          </a:p>
        </p:txBody>
      </p:sp>
    </p:spTree>
    <p:extLst>
      <p:ext uri="{BB962C8B-B14F-4D97-AF65-F5344CB8AC3E}">
        <p14:creationId xmlns:p14="http://schemas.microsoft.com/office/powerpoint/2010/main" val="1008330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Человек ищет себя</a:t>
            </a:r>
            <a:endParaRPr lang="ru-RU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169" y="974706"/>
            <a:ext cx="4141372" cy="564554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21333" y="663810"/>
            <a:ext cx="3132918" cy="375288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53796" y="3019560"/>
            <a:ext cx="2997242" cy="353872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51038" y="1036671"/>
            <a:ext cx="4537329" cy="5521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2844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Телефон </a:t>
            </a:r>
            <a:r>
              <a:rPr lang="ru-RU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министерства по вопросам проведения ЕГЭ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588" y="1848047"/>
            <a:ext cx="4008862" cy="400886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297463" y="2297331"/>
            <a:ext cx="21758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ТЕЛЕФОН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305642" y="3676557"/>
            <a:ext cx="47424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+ 7 (918) 189-99-02</a:t>
            </a:r>
            <a:endParaRPr lang="ru-RU" sz="4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086905" y="2907116"/>
            <a:ext cx="66245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ГОРЯЧЕЙ ЛИНИИ ЕГЭ</a:t>
            </a:r>
            <a:endParaRPr lang="ru-RU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2609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tx1"/>
                </a:solidFill>
              </a:rPr>
              <a:t>Результаты ЕГЭ</a:t>
            </a:r>
            <a:r>
              <a:rPr lang="en-US" dirty="0" smtClean="0">
                <a:solidFill>
                  <a:schemeClr val="tx1"/>
                </a:solidFill>
              </a:rPr>
              <a:t>-2022</a:t>
            </a:r>
            <a:r>
              <a:rPr lang="ru-RU" dirty="0" smtClean="0">
                <a:solidFill>
                  <a:schemeClr val="tx1"/>
                </a:solidFill>
              </a:rPr>
              <a:t> выпускников края </a:t>
            </a:r>
            <a:r>
              <a:rPr lang="en-US" dirty="0" smtClean="0">
                <a:solidFill>
                  <a:schemeClr val="tx1"/>
                </a:solidFill>
              </a:rPr>
              <a:t/>
            </a:r>
            <a:br>
              <a:rPr lang="en-US" dirty="0" smtClean="0">
                <a:solidFill>
                  <a:schemeClr val="tx1"/>
                </a:solidFill>
              </a:rPr>
            </a:br>
            <a:r>
              <a:rPr lang="ru-RU" dirty="0" smtClean="0">
                <a:solidFill>
                  <a:schemeClr val="tx1"/>
                </a:solidFill>
              </a:rPr>
              <a:t>в сравнении со среднероссийскими баллами</a:t>
            </a:r>
            <a:endParaRPr lang="ru-RU" dirty="0">
              <a:solidFill>
                <a:schemeClr val="tx1"/>
              </a:solidFill>
            </a:endParaRPr>
          </a:p>
        </p:txBody>
      </p:sp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:p14="http://schemas.microsoft.com/office/powerpoint/2010/main" val="2407593624"/>
              </p:ext>
            </p:extLst>
          </p:nvPr>
        </p:nvGraphicFramePr>
        <p:xfrm>
          <a:off x="299370" y="1031133"/>
          <a:ext cx="11653283" cy="55896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357883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6441" y="-29604"/>
            <a:ext cx="10753195" cy="833846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Выбор </a:t>
            </a:r>
            <a:r>
              <a:rPr lang="ru-RU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учебных предметов</a:t>
            </a:r>
            <a:endParaRPr lang="ru-RU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247159" y="880032"/>
            <a:ext cx="4983739" cy="1407136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just">
              <a:buClr>
                <a:srgbClr val="EDD417"/>
              </a:buClr>
            </a:pP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</a:rPr>
              <a:t>Перечень 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</a:rPr>
              <a:t>учебных предметов по выбору 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</a:rPr>
              <a:t>определяет</a:t>
            </a: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</a:rPr>
              <a:t> </a:t>
            </a: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</a:rPr>
              <a:t>сам </a:t>
            </a: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</a:rPr>
              <a:t>выпускник (или вместе с родителями)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</a:rPr>
              <a:t>  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</a:rPr>
              <a:t>в соответствии со своими планами на дальнейшее продолжение обучения в 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</a:rPr>
              <a:t>вузе и получение специальности. </a:t>
            </a:r>
            <a:endParaRPr lang="ru-RU" b="1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272480" y="2501660"/>
            <a:ext cx="4882538" cy="1219440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just">
              <a:buClr>
                <a:srgbClr val="EDD417"/>
              </a:buClr>
            </a:pP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</a:rPr>
              <a:t>Помните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</a:rPr>
              <a:t>, что от экзаменов по выбору </a:t>
            </a: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</a:rPr>
              <a:t>можно отказаться 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</a:rPr>
              <a:t>(просто не приходить на экзамен). Рекомендуем </a:t>
            </a: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</a:rPr>
              <a:t>выбирать предметы с учетом «страховки».</a:t>
            </a:r>
            <a:endParaRPr lang="ru-RU" b="1" dirty="0">
              <a:solidFill>
                <a:srgbClr val="C00000"/>
              </a:solidFill>
              <a:latin typeface="Times New Roman" pitchFamily="18" charset="0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5474911" y="1055391"/>
            <a:ext cx="3119336" cy="822755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srgbClr val="5B9BD5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31943294-9365-9669-09B8-F790C7A96454}"/>
              </a:ext>
            </a:extLst>
          </p:cNvPr>
          <p:cNvSpPr txBox="1"/>
          <p:nvPr/>
        </p:nvSpPr>
        <p:spPr>
          <a:xfrm>
            <a:off x="5474911" y="1117017"/>
            <a:ext cx="30278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rgbClr val="C00000"/>
                </a:solidFill>
                <a:latin typeface="Times New Roman" pitchFamily="18" charset="0"/>
              </a:rPr>
              <a:t>Обязательные предметы</a:t>
            </a: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8833317" y="1055391"/>
            <a:ext cx="3119336" cy="822755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srgbClr val="5B9BD5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9669966" y="1084127"/>
            <a:ext cx="144603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</a:rPr>
              <a:t>Предметы </a:t>
            </a:r>
            <a:endParaRPr lang="ru-RU" sz="2000" b="1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</a:endParaRPr>
          </a:p>
          <a:p>
            <a:pPr algn="ctr"/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</a:rPr>
              <a:t>по </a:t>
            </a:r>
            <a:r>
              <a:rPr lang="ru-RU" sz="20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</a:rPr>
              <a:t>выбору</a:t>
            </a: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5440014" y="2329846"/>
            <a:ext cx="3119336" cy="216434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srgbClr val="5B9BD5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8833317" y="2341945"/>
            <a:ext cx="3119336" cy="4302045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srgbClr val="5B9BD5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5759754D-D7E8-A6BE-BFF2-F9733350D538}"/>
              </a:ext>
            </a:extLst>
          </p:cNvPr>
          <p:cNvSpPr txBox="1"/>
          <p:nvPr/>
        </p:nvSpPr>
        <p:spPr>
          <a:xfrm>
            <a:off x="5428985" y="2452753"/>
            <a:ext cx="3123364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ru-RU" b="1" dirty="0">
                <a:solidFill>
                  <a:srgbClr val="C00000"/>
                </a:solidFill>
                <a:latin typeface="Times New Roman" pitchFamily="18" charset="0"/>
              </a:rPr>
              <a:t>РУССКИЙ ЯЗЫК</a:t>
            </a:r>
          </a:p>
          <a:p>
            <a:pPr algn="ctr">
              <a:spcAft>
                <a:spcPts val="600"/>
              </a:spcAft>
            </a:pPr>
            <a:r>
              <a:rPr lang="ru-RU" b="1" dirty="0">
                <a:solidFill>
                  <a:srgbClr val="C00000"/>
                </a:solidFill>
                <a:latin typeface="Times New Roman" pitchFamily="18" charset="0"/>
              </a:rPr>
              <a:t>МАТЕМАТИКА</a:t>
            </a:r>
          </a:p>
          <a:p>
            <a:pPr algn="ctr"/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</a:rPr>
              <a:t>базовый </a:t>
            </a:r>
            <a:r>
              <a:rPr lang="ru-RU" b="1" dirty="0">
                <a:solidFill>
                  <a:srgbClr val="C00000"/>
                </a:solidFill>
                <a:latin typeface="Times New Roman" pitchFamily="18" charset="0"/>
              </a:rPr>
              <a:t>или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</a:rPr>
              <a:t> профильный уровни – </a:t>
            </a:r>
          </a:p>
          <a:p>
            <a:pPr algn="ctr"/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</a:rPr>
              <a:t>для выпускников текущего года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1776CE2E-0A86-CD95-0067-6FC3758AAA12}"/>
              </a:ext>
            </a:extLst>
          </p:cNvPr>
          <p:cNvSpPr txBox="1"/>
          <p:nvPr/>
        </p:nvSpPr>
        <p:spPr>
          <a:xfrm>
            <a:off x="8959413" y="2452753"/>
            <a:ext cx="3448638" cy="41088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</a:rPr>
              <a:t>ОБЩЕСТВОЗНАНИЕ</a:t>
            </a:r>
          </a:p>
          <a:p>
            <a:pPr>
              <a:spcAft>
                <a:spcPts val="600"/>
              </a:spcAft>
            </a:pPr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</a:rPr>
              <a:t>ХИМИЯ</a:t>
            </a:r>
          </a:p>
          <a:p>
            <a:pPr>
              <a:spcAft>
                <a:spcPts val="600"/>
              </a:spcAft>
            </a:pPr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</a:rPr>
              <a:t>БИОЛОГИЯ</a:t>
            </a:r>
          </a:p>
          <a:p>
            <a:pPr>
              <a:spcAft>
                <a:spcPts val="600"/>
              </a:spcAft>
            </a:pPr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</a:rPr>
              <a:t>ФИЗИКА</a:t>
            </a:r>
          </a:p>
          <a:p>
            <a:pPr>
              <a:spcAft>
                <a:spcPts val="600"/>
              </a:spcAft>
            </a:pPr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</a:rPr>
              <a:t>ИНФОРМАТИКА и ИКТ</a:t>
            </a:r>
          </a:p>
          <a:p>
            <a:pPr>
              <a:spcAft>
                <a:spcPts val="600"/>
              </a:spcAft>
            </a:pPr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</a:rPr>
              <a:t>ИСТОРИЯ</a:t>
            </a:r>
          </a:p>
          <a:p>
            <a:pPr>
              <a:spcAft>
                <a:spcPts val="600"/>
              </a:spcAft>
            </a:pPr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</a:rPr>
              <a:t>ЛИТЕРАТУРА</a:t>
            </a:r>
          </a:p>
          <a:p>
            <a:pPr>
              <a:spcAft>
                <a:spcPts val="600"/>
              </a:spcAft>
            </a:pPr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</a:rPr>
              <a:t>ГЕОГРАФИЯ</a:t>
            </a:r>
          </a:p>
          <a:p>
            <a:pPr>
              <a:spcAft>
                <a:spcPts val="600"/>
              </a:spcAft>
            </a:pPr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</a:rPr>
              <a:t>ИНОСТРАННЫЕ ЯЗЫКИ</a:t>
            </a:r>
          </a:p>
          <a:p>
            <a:pPr>
              <a:spcAft>
                <a:spcPts val="600"/>
              </a:spcAft>
            </a:pPr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</a:rPr>
              <a:t>(английский, немецкий, французский, испанский, китайский)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E50CC085-668D-2CDF-ABE1-3A5C5AE9214C}"/>
              </a:ext>
            </a:extLst>
          </p:cNvPr>
          <p:cNvSpPr txBox="1"/>
          <p:nvPr/>
        </p:nvSpPr>
        <p:spPr>
          <a:xfrm>
            <a:off x="1056357" y="4916207"/>
            <a:ext cx="677888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Сроки подачи заявления на сдачу ЕГЭ –  </a:t>
            </a:r>
          </a:p>
          <a:p>
            <a:r>
              <a:rPr lang="ru-RU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 1 февраля 2023 г. </a:t>
            </a:r>
            <a:r>
              <a:rPr lang="ru-RU" sz="2400" b="1" u="sng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включительно!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D7DD7E96-D3FF-4A5B-4B2B-658E36F57CED}"/>
              </a:ext>
            </a:extLst>
          </p:cNvPr>
          <p:cNvSpPr txBox="1"/>
          <p:nvPr/>
        </p:nvSpPr>
        <p:spPr>
          <a:xfrm>
            <a:off x="1037463" y="3991342"/>
            <a:ext cx="297993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Важно</a:t>
            </a:r>
            <a:endParaRPr lang="ru-RU" sz="4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Стрелка вниз 25"/>
          <p:cNvSpPr/>
          <p:nvPr/>
        </p:nvSpPr>
        <p:spPr>
          <a:xfrm>
            <a:off x="6563214" y="1963954"/>
            <a:ext cx="760412" cy="333375"/>
          </a:xfrm>
          <a:prstGeom prst="downArrow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27" name="Стрелка вниз 26"/>
          <p:cNvSpPr/>
          <p:nvPr/>
        </p:nvSpPr>
        <p:spPr>
          <a:xfrm>
            <a:off x="10012778" y="1953793"/>
            <a:ext cx="760412" cy="333375"/>
          </a:xfrm>
          <a:prstGeom prst="downArrow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29" name="Блок-схема: ручное управление 28"/>
          <p:cNvSpPr/>
          <p:nvPr/>
        </p:nvSpPr>
        <p:spPr>
          <a:xfrm>
            <a:off x="194553" y="3949430"/>
            <a:ext cx="503539" cy="2042808"/>
          </a:xfrm>
          <a:prstGeom prst="flowChartManualOperation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Блок-схема: узел 29"/>
          <p:cNvSpPr/>
          <p:nvPr/>
        </p:nvSpPr>
        <p:spPr>
          <a:xfrm>
            <a:off x="234791" y="6143818"/>
            <a:ext cx="463301" cy="379822"/>
          </a:xfrm>
          <a:prstGeom prst="flowChartConnector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8198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3"/>
          <a:srcRect l="10133" t="9929" r="17021" b="9219"/>
          <a:stretch/>
        </p:blipFill>
        <p:spPr>
          <a:xfrm>
            <a:off x="30245" y="817260"/>
            <a:ext cx="6060915" cy="3268358"/>
          </a:xfrm>
          <a:prstGeom prst="rect">
            <a:avLst/>
          </a:prstGeom>
          <a:ln>
            <a:solidFill>
              <a:schemeClr val="accent1">
                <a:shade val="50000"/>
              </a:schemeClr>
            </a:solidFill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>
                <a:solidFill>
                  <a:schemeClr val="tx1"/>
                </a:solidFill>
              </a:rPr>
              <a:t>Перечень вступительных испытаний в ВУЗ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8" name="Выноска 2 (граница и черта) 7"/>
          <p:cNvSpPr/>
          <p:nvPr/>
        </p:nvSpPr>
        <p:spPr>
          <a:xfrm>
            <a:off x="3211773" y="1784775"/>
            <a:ext cx="2879387" cy="963037"/>
          </a:xfrm>
          <a:prstGeom prst="accent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189014"/>
              <a:gd name="adj6" fmla="val -62208"/>
            </a:avLst>
          </a:prstGeom>
          <a:solidFill>
            <a:srgbClr val="00B050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/>
          <a:srcRect l="6862" t="48795" r="62791" b="32340"/>
          <a:stretch/>
        </p:blipFill>
        <p:spPr>
          <a:xfrm>
            <a:off x="3005847" y="1760454"/>
            <a:ext cx="3085313" cy="1011678"/>
          </a:xfrm>
          <a:prstGeom prst="rect">
            <a:avLst/>
          </a:prstGeom>
          <a:ln>
            <a:solidFill>
              <a:srgbClr val="F86F38"/>
            </a:solidFill>
          </a:ln>
        </p:spPr>
      </p:pic>
      <p:pic>
        <p:nvPicPr>
          <p:cNvPr id="10" name="Picture 2" descr="https://img2.freepng.ru/20180828/kyv/kisspng-computer-mouse-pointer-computer-icons-portable-net-5b8594c9ee9da8.0255971915354810339774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EFEFEF"/>
              </a:clrFrom>
              <a:clrTo>
                <a:srgbClr val="EFEFE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7161" y="1040743"/>
            <a:ext cx="393329" cy="437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Двойные круглые скобки 10"/>
          <p:cNvSpPr/>
          <p:nvPr/>
        </p:nvSpPr>
        <p:spPr>
          <a:xfrm>
            <a:off x="3229584" y="908458"/>
            <a:ext cx="768485" cy="210936"/>
          </a:xfrm>
          <a:prstGeom prst="bracketPair">
            <a:avLst/>
          </a:prstGeom>
          <a:ln w="53975" cmpd="sng">
            <a:solidFill>
              <a:srgbClr val="F86F3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6"/>
          <a:srcRect l="7340" t="9645" r="32660" b="23262"/>
          <a:stretch/>
        </p:blipFill>
        <p:spPr>
          <a:xfrm>
            <a:off x="6091160" y="821734"/>
            <a:ext cx="6077958" cy="3263883"/>
          </a:xfrm>
          <a:prstGeom prst="rect">
            <a:avLst/>
          </a:prstGeom>
          <a:ln>
            <a:solidFill>
              <a:schemeClr val="accent1">
                <a:shade val="50000"/>
              </a:schemeClr>
            </a:solidFill>
          </a:ln>
        </p:spPr>
      </p:pic>
      <p:pic>
        <p:nvPicPr>
          <p:cNvPr id="14" name="Picture 2" descr="https://img2.freepng.ru/20180828/kyv/kisspng-computer-mouse-pointer-computer-icons-portable-net-5b8594c9ee9da8.0255971915354810339774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EFEFEF"/>
              </a:clrFrom>
              <a:clrTo>
                <a:srgbClr val="EFEFE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4251" y="1294593"/>
            <a:ext cx="393329" cy="437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Двойные круглые скобки 14"/>
          <p:cNvSpPr/>
          <p:nvPr/>
        </p:nvSpPr>
        <p:spPr>
          <a:xfrm>
            <a:off x="7645940" y="1136806"/>
            <a:ext cx="1605064" cy="210937"/>
          </a:xfrm>
          <a:prstGeom prst="bracketPair">
            <a:avLst/>
          </a:prstGeom>
          <a:ln w="53975" cmpd="sng">
            <a:solidFill>
              <a:srgbClr val="F86F3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86F38"/>
              </a:solidFill>
            </a:endParaRPr>
          </a:p>
        </p:txBody>
      </p:sp>
      <p:sp>
        <p:nvSpPr>
          <p:cNvPr id="17" name="Выноска 2 (граница и черта) 16"/>
          <p:cNvSpPr/>
          <p:nvPr/>
        </p:nvSpPr>
        <p:spPr>
          <a:xfrm>
            <a:off x="8448472" y="2456059"/>
            <a:ext cx="2670243" cy="814174"/>
          </a:xfrm>
          <a:prstGeom prst="accent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126112"/>
              <a:gd name="adj6" fmla="val -30541"/>
            </a:avLst>
          </a:prstGeom>
          <a:solidFill>
            <a:srgbClr val="00B050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7"/>
          <a:srcRect l="11569" t="57589" r="32341" b="18298"/>
          <a:stretch/>
        </p:blipFill>
        <p:spPr>
          <a:xfrm>
            <a:off x="8329104" y="2456059"/>
            <a:ext cx="3822971" cy="924474"/>
          </a:xfrm>
          <a:prstGeom prst="rect">
            <a:avLst/>
          </a:prstGeom>
          <a:ln>
            <a:solidFill>
              <a:srgbClr val="F86F38"/>
            </a:solidFill>
          </a:ln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8"/>
          <a:srcRect l="21224" t="9504" r="21968" b="6809"/>
          <a:stretch/>
        </p:blipFill>
        <p:spPr>
          <a:xfrm>
            <a:off x="0" y="3695871"/>
            <a:ext cx="6091160" cy="3162130"/>
          </a:xfrm>
          <a:prstGeom prst="rect">
            <a:avLst/>
          </a:prstGeom>
          <a:ln>
            <a:solidFill>
              <a:schemeClr val="accent1">
                <a:shade val="50000"/>
              </a:schemeClr>
            </a:solidFill>
          </a:ln>
        </p:spPr>
      </p:pic>
      <p:sp>
        <p:nvSpPr>
          <p:cNvPr id="19" name="Выноска 2 (граница и черта) 18"/>
          <p:cNvSpPr/>
          <p:nvPr/>
        </p:nvSpPr>
        <p:spPr>
          <a:xfrm flipH="1">
            <a:off x="175099" y="5182798"/>
            <a:ext cx="1906622" cy="401565"/>
          </a:xfrm>
          <a:prstGeom prst="accentBorderCallout2">
            <a:avLst>
              <a:gd name="adj1" fmla="val 122915"/>
              <a:gd name="adj2" fmla="val -13435"/>
              <a:gd name="adj3" fmla="val 125337"/>
              <a:gd name="adj4" fmla="val 37925"/>
              <a:gd name="adj5" fmla="val 379779"/>
              <a:gd name="adj6" fmla="val -41124"/>
            </a:avLst>
          </a:prstGeom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9"/>
          <a:srcRect l="4308" t="49929" r="18218" b="32483"/>
          <a:stretch/>
        </p:blipFill>
        <p:spPr>
          <a:xfrm>
            <a:off x="88611" y="4766553"/>
            <a:ext cx="3909458" cy="817810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pic>
        <p:nvPicPr>
          <p:cNvPr id="21" name="Picture 2" descr="https://img2.freepng.ru/20180828/kyv/kisspng-computer-mouse-pointer-computer-icons-portable-net-5b8594c9ee9da8.0255971915354810339774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EFEFEF"/>
              </a:clrFrom>
              <a:clrTo>
                <a:srgbClr val="EFEFE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8392" y="4209847"/>
            <a:ext cx="393329" cy="437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Двойные круглые скобки 21"/>
          <p:cNvSpPr/>
          <p:nvPr/>
        </p:nvSpPr>
        <p:spPr>
          <a:xfrm>
            <a:off x="1500815" y="4077562"/>
            <a:ext cx="768485" cy="210936"/>
          </a:xfrm>
          <a:prstGeom prst="bracketPair">
            <a:avLst/>
          </a:prstGeom>
          <a:ln w="53975" cmpd="sng">
            <a:solidFill>
              <a:srgbClr val="F86F3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10"/>
          <a:srcRect l="10772" t="10638" r="12235" b="3404"/>
          <a:stretch/>
        </p:blipFill>
        <p:spPr>
          <a:xfrm>
            <a:off x="6091160" y="3695871"/>
            <a:ext cx="6100840" cy="3162129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24" name="Picture 2" descr="https://img2.freepng.ru/20180828/kyv/kisspng-computer-mouse-pointer-computer-icons-portable-net-5b8594c9ee9da8.0255971915354810339774.jpg"/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EFEFEF"/>
              </a:clrFrom>
              <a:clrTo>
                <a:srgbClr val="EFEFE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8737" y="4368830"/>
            <a:ext cx="355120" cy="394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Двойные круглые скобки 24"/>
          <p:cNvSpPr/>
          <p:nvPr/>
        </p:nvSpPr>
        <p:spPr>
          <a:xfrm>
            <a:off x="6088944" y="4210510"/>
            <a:ext cx="700962" cy="190446"/>
          </a:xfrm>
          <a:prstGeom prst="bracketPair">
            <a:avLst/>
          </a:prstGeom>
          <a:ln w="53975" cmpd="sng">
            <a:solidFill>
              <a:srgbClr val="F86F3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86F38"/>
              </a:solidFill>
            </a:endParaRPr>
          </a:p>
        </p:txBody>
      </p:sp>
      <p:sp>
        <p:nvSpPr>
          <p:cNvPr id="26" name="Выноска 2 (граница и черта) 25"/>
          <p:cNvSpPr/>
          <p:nvPr/>
        </p:nvSpPr>
        <p:spPr>
          <a:xfrm>
            <a:off x="8800895" y="4547678"/>
            <a:ext cx="2879387" cy="893299"/>
          </a:xfrm>
          <a:prstGeom prst="accent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206437"/>
              <a:gd name="adj6" fmla="val -63559"/>
            </a:avLst>
          </a:prstGeom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7" name="Рисунок 26"/>
          <p:cNvPicPr>
            <a:picLocks noChangeAspect="1"/>
          </p:cNvPicPr>
          <p:nvPr/>
        </p:nvPicPr>
        <p:blipFill rotWithShape="1">
          <a:blip r:embed="rId12"/>
          <a:srcRect l="7341" t="46667" r="56037" b="36738"/>
          <a:stretch/>
        </p:blipFill>
        <p:spPr>
          <a:xfrm>
            <a:off x="8666911" y="4542425"/>
            <a:ext cx="3525089" cy="898552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sp>
        <p:nvSpPr>
          <p:cNvPr id="3" name="Стрелка вправо 2"/>
          <p:cNvSpPr/>
          <p:nvPr/>
        </p:nvSpPr>
        <p:spPr>
          <a:xfrm rot="10800000">
            <a:off x="1128410" y="5800907"/>
            <a:ext cx="209897" cy="280183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7548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11290" y="818194"/>
            <a:ext cx="5380710" cy="308905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735" y="1125659"/>
            <a:ext cx="4099781" cy="464589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/>
          <a:srcRect t="1027"/>
          <a:stretch/>
        </p:blipFill>
        <p:spPr>
          <a:xfrm>
            <a:off x="3722751" y="1015887"/>
            <a:ext cx="3487836" cy="328020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82819" y="-1"/>
            <a:ext cx="8156507" cy="818195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Информационные ресурсы</a:t>
            </a:r>
            <a:endParaRPr lang="ru-RU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6781973" y="1806150"/>
            <a:ext cx="428613" cy="650819"/>
          </a:xfrm>
          <a:prstGeom prst="round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10586" y="3769990"/>
            <a:ext cx="4250691" cy="2876437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43162" y="1143949"/>
            <a:ext cx="3371273" cy="3140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https://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fipi.ru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722750" y="829913"/>
            <a:ext cx="3487835" cy="3140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https://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minobr.krasnodar.ru</a:t>
            </a:r>
            <a:r>
              <a:rPr lang="en-US" dirty="0"/>
              <a:t>/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7210586" y="3536033"/>
            <a:ext cx="4250691" cy="3140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http://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gas.kubannet.ru</a:t>
            </a:r>
            <a:r>
              <a:rPr lang="en-US" dirty="0" smtClean="0"/>
              <a:t>/</a:t>
            </a: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3161" y="5884798"/>
            <a:ext cx="521173" cy="470737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4538331" y="4405868"/>
            <a:ext cx="23903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https://ok.ru/giakuban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834334" y="5968527"/>
            <a:ext cx="26084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https://vk.com/giakuban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62242" y="4775200"/>
            <a:ext cx="1239953" cy="1264266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73812" y="5456140"/>
            <a:ext cx="1297296" cy="1309420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22460" y="4405868"/>
            <a:ext cx="521173" cy="470737"/>
          </a:xfrm>
          <a:prstGeom prst="rect">
            <a:avLst/>
          </a:prstGeom>
        </p:spPr>
      </p:pic>
      <p:sp>
        <p:nvSpPr>
          <p:cNvPr id="22" name="Скругленный прямоугольник 21"/>
          <p:cNvSpPr/>
          <p:nvPr/>
        </p:nvSpPr>
        <p:spPr>
          <a:xfrm>
            <a:off x="286326" y="1767813"/>
            <a:ext cx="2992584" cy="287276"/>
          </a:xfrm>
          <a:prstGeom prst="roundRect">
            <a:avLst/>
          </a:prstGeom>
          <a:noFill/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574904" y="1611717"/>
            <a:ext cx="1253895" cy="156096"/>
          </a:xfrm>
          <a:prstGeom prst="roundRect">
            <a:avLst/>
          </a:prstGeom>
          <a:noFill/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7250545" y="4442710"/>
            <a:ext cx="759517" cy="653689"/>
          </a:xfrm>
          <a:prstGeom prst="round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9139923" y="4641236"/>
            <a:ext cx="1191492" cy="184728"/>
          </a:xfrm>
          <a:prstGeom prst="roundRect">
            <a:avLst/>
          </a:prstGeom>
          <a:noFill/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Овал 10"/>
          <p:cNvSpPr/>
          <p:nvPr/>
        </p:nvSpPr>
        <p:spPr>
          <a:xfrm>
            <a:off x="10655238" y="1457985"/>
            <a:ext cx="322730" cy="466165"/>
          </a:xfrm>
          <a:prstGeom prst="ellipse">
            <a:avLst/>
          </a:prstGeom>
          <a:noFill/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Прямоугольник 25"/>
          <p:cNvSpPr/>
          <p:nvPr/>
        </p:nvSpPr>
        <p:spPr>
          <a:xfrm>
            <a:off x="7922296" y="824054"/>
            <a:ext cx="4250691" cy="3140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https://iro23.ru/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3652899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 подготовке к </a:t>
            </a:r>
            <a:r>
              <a:rPr lang="ru-RU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ЕГЭ-2023</a:t>
            </a:r>
            <a:endParaRPr lang="ru-RU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825" y="992183"/>
            <a:ext cx="12013975" cy="2371725"/>
          </a:xfrm>
          <a:prstGeom prst="rect">
            <a:avLst/>
          </a:prstGeom>
          <a:effectLst>
            <a:glow>
              <a:srgbClr val="CBDBE5"/>
            </a:glow>
            <a:reflection endPos="0" dir="5400000" sy="-100000" algn="bl" rotWithShape="0"/>
            <a:softEdge rad="0"/>
          </a:effectLst>
        </p:spPr>
      </p:pic>
      <p:sp>
        <p:nvSpPr>
          <p:cNvPr id="8" name="Прямоугольник 7"/>
          <p:cNvSpPr/>
          <p:nvPr/>
        </p:nvSpPr>
        <p:spPr>
          <a:xfrm>
            <a:off x="6677725" y="4556243"/>
            <a:ext cx="517387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 рекомендациях описана структура и содержание КИМ ЕГЭ, приведён индивидуальный план подготовки к экзамену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6677724" y="3661162"/>
            <a:ext cx="517387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Специалистами ФИПИ подготовлены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Методические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рекомендации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для выпускников по самостоятельной подготовке к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ЕГЭ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всем учебным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предметам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677724" y="5451324"/>
            <a:ext cx="533877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Методические рекомендации содержат советы разработчиков КИМ ЕГЭ и полезную информацию для организации индивидуальной подготовки к ЕГЭ </a:t>
            </a:r>
          </a:p>
        </p:txBody>
      </p:sp>
      <p:pic>
        <p:nvPicPr>
          <p:cNvPr id="11" name="Picture 2" descr="https://img2.freepng.ru/20180828/kyv/kisspng-computer-mouse-pointer-computer-icons-portable-net-5b8594c9ee9da8.0255971915354810339774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EFEFEF"/>
              </a:clrFrom>
              <a:clrTo>
                <a:srgbClr val="EFEFE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365" y="2781966"/>
            <a:ext cx="523748" cy="581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Двойные круглые скобки 12"/>
          <p:cNvSpPr/>
          <p:nvPr/>
        </p:nvSpPr>
        <p:spPr>
          <a:xfrm>
            <a:off x="135917" y="2476006"/>
            <a:ext cx="2247360" cy="381810"/>
          </a:xfrm>
          <a:prstGeom prst="bracketPair">
            <a:avLst/>
          </a:prstGeom>
          <a:ln w="53975" cmpd="sng">
            <a:solidFill>
              <a:srgbClr val="F86F3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86F38"/>
              </a:solidFill>
            </a:endParaRPr>
          </a:p>
        </p:txBody>
      </p:sp>
      <p:pic>
        <p:nvPicPr>
          <p:cNvPr id="14" name="Picture 2" descr="https://img2.freepng.ru/20180828/kyv/kisspng-computer-mouse-pointer-computer-icons-portable-net-5b8594c9ee9da8.0255971915354810339774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EFEFEF"/>
              </a:clrFrom>
              <a:clrTo>
                <a:srgbClr val="EFEFE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150772" y="1559737"/>
            <a:ext cx="556477" cy="618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Прямоугольник 14"/>
          <p:cNvSpPr/>
          <p:nvPr/>
        </p:nvSpPr>
        <p:spPr>
          <a:xfrm>
            <a:off x="-1" y="3529932"/>
            <a:ext cx="657589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разделе </a:t>
            </a:r>
          </a:p>
          <a:p>
            <a:r>
              <a:rPr lang="ru-RU" sz="1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ФГБНУ </a:t>
            </a:r>
            <a:r>
              <a:rPr lang="ru-RU" sz="1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«ФИПИ</a:t>
            </a:r>
            <a:r>
              <a:rPr lang="ru-RU" sz="1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  <a:r>
              <a:rPr lang="ru-RU" sz="1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→ </a:t>
            </a:r>
            <a:r>
              <a:rPr lang="ru-RU" sz="1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ЕГЭ</a:t>
            </a:r>
            <a:r>
              <a:rPr lang="ru-RU" sz="1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ru-RU" sz="1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→ Демоверсии</a:t>
            </a:r>
            <a:r>
              <a:rPr lang="ru-RU" sz="1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спецификации, </a:t>
            </a:r>
            <a:r>
              <a:rPr lang="ru-RU" sz="1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кодификаторы </a:t>
            </a:r>
          </a:p>
          <a:p>
            <a:r>
              <a:rPr lang="ru-RU" sz="1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находятся изменения по всем предметам</a:t>
            </a:r>
            <a:endParaRPr lang="ru-RU" sz="1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/>
          <a:srcRect l="18203" t="9722" r="49375" b="60278"/>
          <a:stretch/>
        </p:blipFill>
        <p:spPr>
          <a:xfrm>
            <a:off x="101825" y="4280170"/>
            <a:ext cx="5968235" cy="2327952"/>
          </a:xfrm>
          <a:prstGeom prst="rect">
            <a:avLst/>
          </a:prstGeom>
        </p:spPr>
      </p:pic>
      <p:sp>
        <p:nvSpPr>
          <p:cNvPr id="12" name="Двойные круглые скобки 11"/>
          <p:cNvSpPr/>
          <p:nvPr/>
        </p:nvSpPr>
        <p:spPr>
          <a:xfrm>
            <a:off x="1121242" y="2070151"/>
            <a:ext cx="615536" cy="381810"/>
          </a:xfrm>
          <a:prstGeom prst="bracketPair">
            <a:avLst/>
          </a:prstGeom>
          <a:ln w="53975" cmpd="sng">
            <a:solidFill>
              <a:srgbClr val="F86F3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86F38"/>
              </a:solidFill>
            </a:endParaRPr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 flipV="1">
            <a:off x="369650" y="3382841"/>
            <a:ext cx="11147898" cy="3785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52162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Скругленный прямоугольник 20"/>
          <p:cNvSpPr/>
          <p:nvPr/>
        </p:nvSpPr>
        <p:spPr>
          <a:xfrm>
            <a:off x="529777" y="893611"/>
            <a:ext cx="11316812" cy="1559034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529777" y="3956336"/>
            <a:ext cx="11316812" cy="270444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540857" y="2619348"/>
            <a:ext cx="11305732" cy="120985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50060" y="27767"/>
            <a:ext cx="8156507" cy="818195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Методическая и информационная поддержка</a:t>
            </a:r>
            <a:endParaRPr lang="ru-RU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6596356" y="1516632"/>
            <a:ext cx="26084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u="sng" dirty="0">
                <a:latin typeface="Arial" panose="020B0604020202020204" pitchFamily="34" charset="0"/>
                <a:cs typeface="Arial" panose="020B0604020202020204" pitchFamily="34" charset="0"/>
              </a:rPr>
              <a:t>https://vk.com/giakuban</a:t>
            </a:r>
            <a:endParaRPr lang="ru-RU" u="sng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62494" y="878205"/>
            <a:ext cx="65331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ЕГЭ-подкаст «На все 100!» о подготовке к </a:t>
            </a:r>
            <a:r>
              <a:rPr lang="ru-RU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экзаменам</a:t>
            </a:r>
            <a:endParaRPr lang="ru-RU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607974" y="1874642"/>
            <a:ext cx="44894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https://vk.com/video/playlist/-179991598_13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690173" y="1627419"/>
            <a:ext cx="29197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u="sng" dirty="0"/>
              <a:t>https://vk.com/rosobrnadzor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690173" y="1902613"/>
            <a:ext cx="43724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u="sng" dirty="0"/>
              <a:t>https://vk.com/video/playlist/-36510627_15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884879" y="1277051"/>
            <a:ext cx="200101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Рособрнадзор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909783" y="2605714"/>
            <a:ext cx="1095760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Видеоконсультации</a:t>
            </a:r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«Готовимся </a:t>
            </a:r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 ЕГЭ с </a:t>
            </a:r>
            <a:r>
              <a:rPr lang="ru-RU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ПРОФИ» </a:t>
            </a:r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lang="ru-RU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ru-RU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Видеоконсультации</a:t>
            </a:r>
            <a:r>
              <a:rPr lang="ru-RU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для </a:t>
            </a:r>
            <a:r>
              <a:rPr lang="ru-RU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учителей»</a:t>
            </a:r>
            <a:endParaRPr lang="ru-RU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750492" y="3364298"/>
            <a:ext cx="34579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https://vk.com/video/@giakuban</a:t>
            </a:r>
          </a:p>
        </p:txBody>
      </p:sp>
      <p:sp>
        <p:nvSpPr>
          <p:cNvPr id="35" name="Прямоугольник 34"/>
          <p:cNvSpPr/>
          <p:nvPr/>
        </p:nvSpPr>
        <p:spPr>
          <a:xfrm>
            <a:off x="6576495" y="1174226"/>
            <a:ext cx="54273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Государственная итоговая аттестация на Кубани</a:t>
            </a:r>
            <a:endParaRPr lang="ru-RU" i="0" dirty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Прямоугольник 35"/>
          <p:cNvSpPr/>
          <p:nvPr/>
        </p:nvSpPr>
        <p:spPr>
          <a:xfrm>
            <a:off x="909783" y="3996385"/>
            <a:ext cx="344304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Телешкола Кубани</a:t>
            </a:r>
          </a:p>
        </p:txBody>
      </p:sp>
      <p:sp>
        <p:nvSpPr>
          <p:cNvPr id="37" name="Прямоугольник 36"/>
          <p:cNvSpPr/>
          <p:nvPr/>
        </p:nvSpPr>
        <p:spPr>
          <a:xfrm>
            <a:off x="750492" y="4686942"/>
            <a:ext cx="6017861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Совместный проект департамента информационной политики региона и министерства образования, науки и молодежной политики Краснодарского края. Консультации педагогов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помогают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выпускникам 9 и 11-х классов подготовиться к экзаменам.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Трансляции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уроков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начнутся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с февраля по май по выходным в эфире телеканала «Кубань 24». Продолжительность одного урока – 30 минут. Их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готовит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команда педагогов в составе учителей-предметников, методистов, специалистов и экспертов.</a:t>
            </a:r>
          </a:p>
        </p:txBody>
      </p:sp>
      <p:sp>
        <p:nvSpPr>
          <p:cNvPr id="38" name="Прямоугольник 37"/>
          <p:cNvSpPr/>
          <p:nvPr/>
        </p:nvSpPr>
        <p:spPr>
          <a:xfrm>
            <a:off x="794025" y="4345583"/>
            <a:ext cx="43652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https://kuban24.tv/item/teleshkola-kubani</a:t>
            </a:r>
          </a:p>
        </p:txBody>
      </p:sp>
      <p:sp>
        <p:nvSpPr>
          <p:cNvPr id="40" name="Прямоугольник 39"/>
          <p:cNvSpPr/>
          <p:nvPr/>
        </p:nvSpPr>
        <p:spPr>
          <a:xfrm>
            <a:off x="750492" y="3022939"/>
            <a:ext cx="54273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Государственная итоговая аттестация на Кубани</a:t>
            </a:r>
            <a:endParaRPr lang="ru-RU" b="0" i="0" dirty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Стрелка вправо 3"/>
          <p:cNvSpPr/>
          <p:nvPr/>
        </p:nvSpPr>
        <p:spPr>
          <a:xfrm>
            <a:off x="215740" y="1022118"/>
            <a:ext cx="628073" cy="425288"/>
          </a:xfrm>
          <a:prstGeom prst="right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Стрелка вправо 22"/>
          <p:cNvSpPr/>
          <p:nvPr/>
        </p:nvSpPr>
        <p:spPr>
          <a:xfrm>
            <a:off x="226821" y="2577736"/>
            <a:ext cx="628073" cy="425288"/>
          </a:xfrm>
          <a:prstGeom prst="right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Стрелка вправо 23"/>
          <p:cNvSpPr/>
          <p:nvPr/>
        </p:nvSpPr>
        <p:spPr>
          <a:xfrm>
            <a:off x="188737" y="4013394"/>
            <a:ext cx="628073" cy="425288"/>
          </a:xfrm>
          <a:prstGeom prst="right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0185" y="1155555"/>
            <a:ext cx="1717251" cy="131305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50338" y="3992693"/>
            <a:ext cx="5079633" cy="2631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2740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Крест 3"/>
          <p:cNvSpPr/>
          <p:nvPr/>
        </p:nvSpPr>
        <p:spPr>
          <a:xfrm>
            <a:off x="1107606" y="4879682"/>
            <a:ext cx="401023" cy="361792"/>
          </a:xfrm>
          <a:prstGeom prst="plus">
            <a:avLst>
              <a:gd name="adj" fmla="val 45487"/>
            </a:avLst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Коммуникативная организация ГИА (ГВЭ и ЕГЭ)</a:t>
            </a:r>
          </a:p>
        </p:txBody>
      </p:sp>
      <p:grpSp>
        <p:nvGrpSpPr>
          <p:cNvPr id="5" name="Группа 4"/>
          <p:cNvGrpSpPr/>
          <p:nvPr/>
        </p:nvGrpSpPr>
        <p:grpSpPr>
          <a:xfrm>
            <a:off x="931553" y="853444"/>
            <a:ext cx="4681122" cy="5711228"/>
            <a:chOff x="7566051" y="853102"/>
            <a:chExt cx="4681122" cy="5711228"/>
          </a:xfrm>
        </p:grpSpPr>
        <p:pic>
          <p:nvPicPr>
            <p:cNvPr id="8" name="Рисунок 38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7566051" y="5140275"/>
              <a:ext cx="437999" cy="3895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" name="Прямоугольник 9"/>
            <p:cNvSpPr/>
            <p:nvPr/>
          </p:nvSpPr>
          <p:spPr>
            <a:xfrm>
              <a:off x="8833553" y="5027451"/>
              <a:ext cx="2726047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600" b="1" dirty="0" smtClean="0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Медицинский </a:t>
              </a:r>
            </a:p>
            <a:p>
              <a:r>
                <a:rPr lang="ru-RU" sz="1600" b="1" dirty="0" smtClean="0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пункт </a:t>
              </a:r>
              <a:endParaRPr lang="ru-RU" sz="16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1" name="Picture 4" descr="Раскраска Таблетки распечатать или скачать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575" t="13995" r="22550" b="19981"/>
            <a:stretch/>
          </p:blipFill>
          <p:spPr bwMode="auto">
            <a:xfrm>
              <a:off x="8151118" y="5027451"/>
              <a:ext cx="273221" cy="5318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Прямоугольник 14"/>
            <p:cNvSpPr/>
            <p:nvPr/>
          </p:nvSpPr>
          <p:spPr>
            <a:xfrm>
              <a:off x="8839959" y="2295725"/>
              <a:ext cx="3261299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600" b="1" dirty="0" smtClean="0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Общественные наблюдатели</a:t>
              </a:r>
              <a:endParaRPr lang="ru-RU" sz="16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Прямоугольник 15"/>
            <p:cNvSpPr/>
            <p:nvPr/>
          </p:nvSpPr>
          <p:spPr>
            <a:xfrm>
              <a:off x="8845045" y="877015"/>
              <a:ext cx="3064878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1600" b="1" dirty="0" smtClean="0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Охрана правопорядка</a:t>
              </a:r>
            </a:p>
            <a:p>
              <a:r>
                <a:rPr lang="ru-RU" sz="1600" b="1" dirty="0" smtClean="0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(металлоискатели на входе)</a:t>
              </a:r>
              <a:endParaRPr lang="ru-RU" sz="16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Прямоугольник 16"/>
            <p:cNvSpPr/>
            <p:nvPr/>
          </p:nvSpPr>
          <p:spPr>
            <a:xfrm>
              <a:off x="8839959" y="5979555"/>
              <a:ext cx="3407214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600" b="1" dirty="0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Резервный источник энергоснабжения (генератор)</a:t>
              </a:r>
            </a:p>
          </p:txBody>
        </p:sp>
        <p:pic>
          <p:nvPicPr>
            <p:cNvPr id="18" name="Picture 8" descr="Значок Портала Металлодетекторов — стоковая векторная графика и другие  изображения на тему Аэровокзал - iStock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925" t="12804" r="27844" b="13122"/>
            <a:stretch/>
          </p:blipFill>
          <p:spPr bwMode="auto">
            <a:xfrm>
              <a:off x="7777158" y="853102"/>
              <a:ext cx="413369" cy="6922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Прямоугольник 19"/>
            <p:cNvSpPr/>
            <p:nvPr/>
          </p:nvSpPr>
          <p:spPr>
            <a:xfrm>
              <a:off x="8839959" y="1710272"/>
              <a:ext cx="2095638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1600" b="1" dirty="0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Видеонаблюдение</a:t>
              </a:r>
            </a:p>
          </p:txBody>
        </p:sp>
        <p:pic>
          <p:nvPicPr>
            <p:cNvPr id="21" name="Picture 2" descr="http://mandiriamalinsani.or.id/wp-content/uploads/2016/12/icon-sosial-3x.png"/>
            <p:cNvPicPr>
              <a:picLocks noChangeAspect="1" noChangeArrowheads="1"/>
            </p:cNvPicPr>
            <p:nvPr/>
          </p:nvPicPr>
          <p:blipFill>
            <a:blip r:embed="rId5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/>
            </a:blip>
            <a:srcRect/>
            <a:stretch>
              <a:fillRect/>
            </a:stretch>
          </p:blipFill>
          <p:spPr bwMode="auto">
            <a:xfrm>
              <a:off x="7773684" y="2282461"/>
              <a:ext cx="448990" cy="448990"/>
            </a:xfrm>
            <a:prstGeom prst="rect">
              <a:avLst/>
            </a:prstGeom>
            <a:noFill/>
            <a:extLst/>
          </p:spPr>
        </p:pic>
        <p:pic>
          <p:nvPicPr>
            <p:cNvPr id="22" name="Рисунок 21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871" t="24946" r="11533" b="25955"/>
            <a:stretch/>
          </p:blipFill>
          <p:spPr>
            <a:xfrm>
              <a:off x="7771813" y="1714085"/>
              <a:ext cx="514702" cy="415615"/>
            </a:xfrm>
            <a:prstGeom prst="rect">
              <a:avLst/>
            </a:prstGeom>
          </p:spPr>
        </p:pic>
        <p:pic>
          <p:nvPicPr>
            <p:cNvPr id="23" name="Рисунок 22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873572" y="2869581"/>
              <a:ext cx="220540" cy="581806"/>
            </a:xfrm>
            <a:prstGeom prst="rect">
              <a:avLst/>
            </a:prstGeom>
          </p:spPr>
        </p:pic>
        <p:sp>
          <p:nvSpPr>
            <p:cNvPr id="24" name="Прямоугольник 23"/>
            <p:cNvSpPr/>
            <p:nvPr/>
          </p:nvSpPr>
          <p:spPr>
            <a:xfrm>
              <a:off x="8840144" y="2968213"/>
              <a:ext cx="1794787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1600" b="1" dirty="0" err="1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Рециркуляторы</a:t>
              </a:r>
              <a:endParaRPr lang="ru-RU" sz="16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5" name="Рисунок 24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692151" y="4281968"/>
              <a:ext cx="741645" cy="440053"/>
            </a:xfrm>
            <a:prstGeom prst="rect">
              <a:avLst/>
            </a:prstGeom>
          </p:spPr>
        </p:pic>
        <p:sp>
          <p:nvSpPr>
            <p:cNvPr id="26" name="TextBox 25"/>
            <p:cNvSpPr txBox="1"/>
            <p:nvPr/>
          </p:nvSpPr>
          <p:spPr>
            <a:xfrm>
              <a:off x="8839959" y="4315599"/>
              <a:ext cx="184216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00" b="1" dirty="0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Сплит-системы</a:t>
              </a:r>
            </a:p>
          </p:txBody>
        </p:sp>
        <p:pic>
          <p:nvPicPr>
            <p:cNvPr id="7" name="Рисунок 31"/>
            <p:cNvPicPr>
              <a:picLocks noChangeAspect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7705156" y="5165723"/>
              <a:ext cx="557372" cy="5585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66" name="Picture 2" descr="https://pluckyrobot.com/wp-content/uploads/2017/02/blind-playtesters.png"/>
          <p:cNvPicPr>
            <a:picLocks noChangeAspect="1" noChangeArrowheads="1"/>
          </p:cNvPicPr>
          <p:nvPr/>
        </p:nvPicPr>
        <p:blipFill>
          <a:blip r:embed="rId10" cstate="print">
            <a:duotone>
              <a:schemeClr val="bg2">
                <a:shade val="45000"/>
                <a:satMod val="135000"/>
              </a:schemeClr>
              <a:prstClr val="white"/>
            </a:duotone>
            <a:extLst/>
          </a:blip>
          <a:srcRect/>
          <a:stretch>
            <a:fillRect/>
          </a:stretch>
        </p:blipFill>
        <p:spPr bwMode="auto">
          <a:xfrm>
            <a:off x="6828003" y="1199578"/>
            <a:ext cx="906299" cy="74698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/>
        </p:spPr>
      </p:pic>
      <p:sp>
        <p:nvSpPr>
          <p:cNvPr id="67" name="Прямоугольник 66"/>
          <p:cNvSpPr/>
          <p:nvPr/>
        </p:nvSpPr>
        <p:spPr>
          <a:xfrm>
            <a:off x="8363893" y="1280684"/>
            <a:ext cx="265264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ru-RU" sz="16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Автоматизированная </a:t>
            </a:r>
            <a:endParaRPr lang="ru-RU" sz="1600" b="1" dirty="0" smtClean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600" b="1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рассадка</a:t>
            </a:r>
            <a:endParaRPr lang="ru-RU" sz="1600" b="1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9" name="Прямоугольник 68"/>
          <p:cNvSpPr/>
          <p:nvPr/>
        </p:nvSpPr>
        <p:spPr>
          <a:xfrm>
            <a:off x="8384100" y="3659143"/>
            <a:ext cx="313650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Печать экзаменационного </a:t>
            </a:r>
          </a:p>
          <a:p>
            <a:r>
              <a:rPr lang="ru-RU" sz="16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комплекта в аудитории</a:t>
            </a:r>
          </a:p>
        </p:txBody>
      </p:sp>
      <p:pic>
        <p:nvPicPr>
          <p:cNvPr id="70" name="Picture 4" descr="http://www.ukrinteg.com.ua/wp-content/uploads/2015/09/%D0%A1%D0%9A%D0%90%D0%9D%D0%98%D0%A0%D0%9E%D0%92%D0%90%D0%9D%D0%98%D0%951-300x300.jp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/>
          </a:blip>
          <a:srcRect l="15681" t="18089" r="14319" b="15911"/>
          <a:stretch/>
        </p:blipFill>
        <p:spPr bwMode="auto">
          <a:xfrm>
            <a:off x="6848907" y="4505229"/>
            <a:ext cx="912543" cy="861212"/>
          </a:xfrm>
          <a:prstGeom prst="rect">
            <a:avLst/>
          </a:prstGeom>
          <a:noFill/>
          <a:extLst/>
        </p:spPr>
      </p:pic>
      <p:sp>
        <p:nvSpPr>
          <p:cNvPr id="71" name="Прямоугольник 70"/>
          <p:cNvSpPr/>
          <p:nvPr/>
        </p:nvSpPr>
        <p:spPr>
          <a:xfrm>
            <a:off x="8363893" y="4775757"/>
            <a:ext cx="320222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Сканирование в аудитории</a:t>
            </a:r>
          </a:p>
        </p:txBody>
      </p:sp>
      <p:sp>
        <p:nvSpPr>
          <p:cNvPr id="73" name="Прямоугольник 72"/>
          <p:cNvSpPr/>
          <p:nvPr/>
        </p:nvSpPr>
        <p:spPr>
          <a:xfrm>
            <a:off x="8384100" y="5432438"/>
            <a:ext cx="339137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 Передача экзаменационного </a:t>
            </a:r>
          </a:p>
          <a:p>
            <a:r>
              <a:rPr lang="ru-RU" sz="16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комплекта  по защищенному </a:t>
            </a:r>
          </a:p>
          <a:p>
            <a:r>
              <a:rPr lang="ru-RU" sz="16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каналу в РЦОИ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12"/>
          <a:srcRect l="30560" t="63095" r="61724" b="26992"/>
          <a:stretch/>
        </p:blipFill>
        <p:spPr>
          <a:xfrm>
            <a:off x="6713404" y="3529027"/>
            <a:ext cx="1164737" cy="84500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13"/>
          <a:srcRect l="69814" t="30780" r="11436" b="32766"/>
          <a:stretch/>
        </p:blipFill>
        <p:spPr>
          <a:xfrm>
            <a:off x="1157448" y="3511768"/>
            <a:ext cx="542054" cy="592799"/>
          </a:xfrm>
          <a:prstGeom prst="rect">
            <a:avLst/>
          </a:prstGeom>
        </p:spPr>
      </p:pic>
      <p:sp>
        <p:nvSpPr>
          <p:cNvPr id="51" name="TextBox 50"/>
          <p:cNvSpPr txBox="1"/>
          <p:nvPr/>
        </p:nvSpPr>
        <p:spPr>
          <a:xfrm>
            <a:off x="2205461" y="3641043"/>
            <a:ext cx="219218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Терморегуляция</a:t>
            </a:r>
            <a:endParaRPr lang="ru-RU" sz="1600" b="1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9" name="Рисунок 28"/>
          <p:cNvPicPr>
            <a:picLocks noChangeAspect="1"/>
          </p:cNvPicPr>
          <p:nvPr/>
        </p:nvPicPr>
        <p:blipFill rotWithShape="1">
          <a:blip r:embed="rId14"/>
          <a:srcRect l="77394" t="29787" r="12712" b="55603"/>
          <a:stretch/>
        </p:blipFill>
        <p:spPr>
          <a:xfrm>
            <a:off x="1043035" y="5967442"/>
            <a:ext cx="777552" cy="645869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 rotWithShape="1">
          <a:blip r:embed="rId15"/>
          <a:srcRect l="28085" t="38596" r="55430" b="30515"/>
          <a:stretch/>
        </p:blipFill>
        <p:spPr>
          <a:xfrm>
            <a:off x="6741268" y="5398851"/>
            <a:ext cx="1079770" cy="1138136"/>
          </a:xfrm>
          <a:prstGeom prst="ellipse">
            <a:avLst/>
          </a:prstGeom>
          <a:ln>
            <a:noFill/>
          </a:ln>
          <a:effectLst>
            <a:softEdge rad="63500"/>
          </a:effectLst>
        </p:spPr>
      </p:pic>
      <p:sp>
        <p:nvSpPr>
          <p:cNvPr id="46" name="Прямоугольник 45"/>
          <p:cNvSpPr/>
          <p:nvPr/>
        </p:nvSpPr>
        <p:spPr>
          <a:xfrm>
            <a:off x="8384100" y="2381594"/>
            <a:ext cx="348114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Получение экзаменационных </a:t>
            </a:r>
          </a:p>
          <a:p>
            <a:r>
              <a:rPr lang="ru-RU" sz="1600" b="1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материалов по сети интернет</a:t>
            </a:r>
            <a:endParaRPr lang="ru-RU" sz="1600" b="1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16"/>
          <a:srcRect l="63636" t="24916" r="8106" b="27811"/>
          <a:stretch/>
        </p:blipFill>
        <p:spPr>
          <a:xfrm>
            <a:off x="6848907" y="2309430"/>
            <a:ext cx="851907" cy="801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7486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Особенности итогового сочинения (изложения) 2022-2023 г.</a:t>
            </a:r>
            <a:endParaRPr lang="ru-RU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84783" y="836715"/>
            <a:ext cx="94787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Итоговое сочинения (изложение) – допуск к ГИА-11</a:t>
            </a:r>
          </a:p>
        </p:txBody>
      </p:sp>
      <p:grpSp>
        <p:nvGrpSpPr>
          <p:cNvPr id="29" name="Группа 28"/>
          <p:cNvGrpSpPr/>
          <p:nvPr/>
        </p:nvGrpSpPr>
        <p:grpSpPr>
          <a:xfrm>
            <a:off x="73847" y="3843806"/>
            <a:ext cx="2733963" cy="2016591"/>
            <a:chOff x="73847" y="3843806"/>
            <a:chExt cx="2733963" cy="2016591"/>
          </a:xfrm>
        </p:grpSpPr>
        <p:sp>
          <p:nvSpPr>
            <p:cNvPr id="8" name="Скругленный прямоугольник 7"/>
            <p:cNvSpPr/>
            <p:nvPr/>
          </p:nvSpPr>
          <p:spPr>
            <a:xfrm>
              <a:off x="73847" y="3843806"/>
              <a:ext cx="2733963" cy="822755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accent5">
                  <a:lumMod val="20000"/>
                  <a:lumOff val="80000"/>
                </a:schemeClr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srgbClr val="5B9BD5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31943294-9365-9669-09B8-F790C7A96454}"/>
                </a:ext>
              </a:extLst>
            </p:cNvPr>
            <p:cNvSpPr txBox="1"/>
            <p:nvPr/>
          </p:nvSpPr>
          <p:spPr>
            <a:xfrm>
              <a:off x="73848" y="3905432"/>
              <a:ext cx="273396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000" b="1" dirty="0" smtClean="0">
                  <a:solidFill>
                    <a:schemeClr val="tx2">
                      <a:lumMod val="75000"/>
                    </a:schemeClr>
                  </a:solidFill>
                  <a:latin typeface="Times New Roman" pitchFamily="18" charset="0"/>
                </a:rPr>
                <a:t>Дополнительный срок</a:t>
              </a:r>
              <a:endParaRPr lang="ru-RU" sz="20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</a:endParaRPr>
            </a:p>
          </p:txBody>
        </p:sp>
        <p:sp>
          <p:nvSpPr>
            <p:cNvPr id="12" name="Скругленный прямоугольник 11"/>
            <p:cNvSpPr/>
            <p:nvPr/>
          </p:nvSpPr>
          <p:spPr>
            <a:xfrm>
              <a:off x="164560" y="5037642"/>
              <a:ext cx="1186894" cy="822755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accent5">
                  <a:lumMod val="20000"/>
                  <a:lumOff val="80000"/>
                </a:schemeClr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srgbClr val="5B9BD5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31943294-9365-9669-09B8-F790C7A96454}"/>
                </a:ext>
              </a:extLst>
            </p:cNvPr>
            <p:cNvSpPr txBox="1"/>
            <p:nvPr/>
          </p:nvSpPr>
          <p:spPr>
            <a:xfrm>
              <a:off x="164561" y="5099268"/>
              <a:ext cx="118689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000" b="1" dirty="0" smtClean="0">
                  <a:solidFill>
                    <a:schemeClr val="tx2">
                      <a:lumMod val="75000"/>
                    </a:schemeClr>
                  </a:solidFill>
                  <a:latin typeface="Times New Roman" pitchFamily="18" charset="0"/>
                </a:rPr>
                <a:t>1 февраля</a:t>
              </a:r>
              <a:endParaRPr lang="ru-RU" sz="20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</a:endParaRPr>
            </a:p>
          </p:txBody>
        </p:sp>
        <p:sp>
          <p:nvSpPr>
            <p:cNvPr id="14" name="Скругленный прямоугольник 13"/>
            <p:cNvSpPr/>
            <p:nvPr/>
          </p:nvSpPr>
          <p:spPr>
            <a:xfrm>
              <a:off x="1511585" y="5037642"/>
              <a:ext cx="1186894" cy="822755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accent5">
                  <a:lumMod val="20000"/>
                  <a:lumOff val="80000"/>
                </a:schemeClr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srgbClr val="5B9BD5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xmlns="" id="{31943294-9365-9669-09B8-F790C7A96454}"/>
                </a:ext>
              </a:extLst>
            </p:cNvPr>
            <p:cNvSpPr txBox="1"/>
            <p:nvPr/>
          </p:nvSpPr>
          <p:spPr>
            <a:xfrm>
              <a:off x="1613186" y="5099268"/>
              <a:ext cx="97907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000" b="1" dirty="0" smtClean="0">
                  <a:solidFill>
                    <a:schemeClr val="tx2">
                      <a:lumMod val="75000"/>
                    </a:schemeClr>
                  </a:solidFill>
                  <a:latin typeface="Times New Roman" pitchFamily="18" charset="0"/>
                </a:rPr>
                <a:t>3 </a:t>
              </a:r>
            </a:p>
            <a:p>
              <a:pPr algn="ctr"/>
              <a:r>
                <a:rPr lang="ru-RU" sz="2000" b="1" dirty="0" smtClean="0">
                  <a:solidFill>
                    <a:schemeClr val="tx2">
                      <a:lumMod val="75000"/>
                    </a:schemeClr>
                  </a:solidFill>
                  <a:latin typeface="Times New Roman" pitchFamily="18" charset="0"/>
                </a:rPr>
                <a:t>мая</a:t>
              </a:r>
              <a:endParaRPr lang="ru-RU" sz="20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</a:endParaRPr>
            </a:p>
          </p:txBody>
        </p:sp>
        <p:sp>
          <p:nvSpPr>
            <p:cNvPr id="16" name="Стрелка вниз 15"/>
            <p:cNvSpPr/>
            <p:nvPr/>
          </p:nvSpPr>
          <p:spPr>
            <a:xfrm>
              <a:off x="1710758" y="4698582"/>
              <a:ext cx="760412" cy="333375"/>
            </a:xfrm>
            <a:prstGeom prst="downArrow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17" name="Стрелка вниз 16"/>
            <p:cNvSpPr/>
            <p:nvPr/>
          </p:nvSpPr>
          <p:spPr>
            <a:xfrm>
              <a:off x="377801" y="4712650"/>
              <a:ext cx="760412" cy="333375"/>
            </a:xfrm>
            <a:prstGeom prst="downArrow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</p:grpSp>
      <p:sp>
        <p:nvSpPr>
          <p:cNvPr id="19" name="Прямоугольник 18"/>
          <p:cNvSpPr/>
          <p:nvPr/>
        </p:nvSpPr>
        <p:spPr>
          <a:xfrm>
            <a:off x="2920321" y="1969422"/>
            <a:ext cx="4542661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2022/23 </a:t>
            </a:r>
            <a:r>
              <a:rPr lang="ru-RU" sz="1600" b="1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учебном году </a:t>
            </a:r>
            <a:r>
              <a:rPr lang="ru-RU" sz="16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комплекты </a:t>
            </a:r>
            <a:r>
              <a:rPr lang="ru-RU" sz="1600" b="1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тем итогового сочинения будут собираться </a:t>
            </a:r>
            <a:r>
              <a:rPr lang="ru-RU" sz="16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только </a:t>
            </a:r>
            <a:r>
              <a:rPr lang="ru-RU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из тех тем</a:t>
            </a:r>
            <a:r>
              <a:rPr lang="ru-RU" sz="16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которые использовались в прошлые </a:t>
            </a:r>
            <a:r>
              <a:rPr lang="ru-RU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годы.</a:t>
            </a:r>
          </a:p>
          <a:p>
            <a:r>
              <a:rPr lang="ru-RU" sz="16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sz="1600" b="1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дальнейшем закрытый </a:t>
            </a:r>
            <a:r>
              <a:rPr lang="ru-RU" sz="16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банк </a:t>
            </a:r>
            <a:r>
              <a:rPr lang="ru-RU" sz="1600" b="1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тем итогового сочинения будет ежегодно пополнятся новыми темами.</a:t>
            </a:r>
          </a:p>
          <a:p>
            <a:endParaRPr lang="ru-RU" sz="1600" b="1" dirty="0" smtClean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600" b="1" dirty="0" smtClean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6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каждом комплекте тем итогового сочинения будут включены </a:t>
            </a:r>
            <a:r>
              <a:rPr lang="ru-RU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две темы из каждого раздела банка: </a:t>
            </a:r>
            <a:endParaRPr lang="ru-RU" sz="1600" b="1" dirty="0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600" b="1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Темы </a:t>
            </a:r>
            <a:r>
              <a:rPr lang="ru-RU" sz="16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1, 2 "Духовно-нравственные ориентиры в жизни человека". </a:t>
            </a:r>
            <a:endParaRPr lang="ru-RU" sz="1600" b="1" dirty="0" smtClean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600" b="1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Темы </a:t>
            </a:r>
            <a:r>
              <a:rPr lang="ru-RU" sz="16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3, 4 "Семья, общество, Отечество в жизни человека". </a:t>
            </a:r>
            <a:endParaRPr lang="ru-RU" sz="1600" b="1" dirty="0" smtClean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600" b="1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Темы </a:t>
            </a:r>
            <a:r>
              <a:rPr lang="ru-RU" sz="16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5, 6 "Природа и культура в жизни человека".</a:t>
            </a:r>
          </a:p>
        </p:txBody>
      </p:sp>
      <p:grpSp>
        <p:nvGrpSpPr>
          <p:cNvPr id="30" name="Группа 29"/>
          <p:cNvGrpSpPr/>
          <p:nvPr/>
        </p:nvGrpSpPr>
        <p:grpSpPr>
          <a:xfrm>
            <a:off x="596965" y="1656963"/>
            <a:ext cx="1775635" cy="2021762"/>
            <a:chOff x="465310" y="1740319"/>
            <a:chExt cx="1775635" cy="2021762"/>
          </a:xfrm>
        </p:grpSpPr>
        <p:sp>
          <p:nvSpPr>
            <p:cNvPr id="20" name="Скругленный прямоугольник 19"/>
            <p:cNvSpPr/>
            <p:nvPr/>
          </p:nvSpPr>
          <p:spPr>
            <a:xfrm>
              <a:off x="465310" y="1740319"/>
              <a:ext cx="1674034" cy="822755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accent5">
                  <a:lumMod val="20000"/>
                  <a:lumOff val="80000"/>
                </a:schemeClr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srgbClr val="5B9BD5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xmlns="" id="{31943294-9365-9669-09B8-F790C7A96454}"/>
                </a:ext>
              </a:extLst>
            </p:cNvPr>
            <p:cNvSpPr txBox="1"/>
            <p:nvPr/>
          </p:nvSpPr>
          <p:spPr>
            <a:xfrm>
              <a:off x="465311" y="1801945"/>
              <a:ext cx="177563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000" b="1" dirty="0" smtClean="0">
                  <a:solidFill>
                    <a:schemeClr val="tx2">
                      <a:lumMod val="75000"/>
                    </a:schemeClr>
                  </a:solidFill>
                  <a:latin typeface="Times New Roman" pitchFamily="18" charset="0"/>
                </a:rPr>
                <a:t>Основной срок</a:t>
              </a:r>
              <a:endParaRPr lang="ru-RU" sz="20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</a:endParaRPr>
            </a:p>
          </p:txBody>
        </p:sp>
        <p:sp>
          <p:nvSpPr>
            <p:cNvPr id="22" name="Скругленный прямоугольник 21"/>
            <p:cNvSpPr/>
            <p:nvPr/>
          </p:nvSpPr>
          <p:spPr>
            <a:xfrm>
              <a:off x="668315" y="2939326"/>
              <a:ext cx="1268024" cy="822755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accent5">
                  <a:lumMod val="20000"/>
                  <a:lumOff val="80000"/>
                </a:schemeClr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srgbClr val="5B9BD5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xmlns="" id="{31943294-9365-9669-09B8-F790C7A96454}"/>
                </a:ext>
              </a:extLst>
            </p:cNvPr>
            <p:cNvSpPr txBox="1"/>
            <p:nvPr/>
          </p:nvSpPr>
          <p:spPr>
            <a:xfrm>
              <a:off x="518420" y="3007125"/>
              <a:ext cx="166941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000" b="1" dirty="0" smtClean="0">
                  <a:solidFill>
                    <a:srgbClr val="C00000"/>
                  </a:solidFill>
                  <a:latin typeface="Times New Roman" pitchFamily="18" charset="0"/>
                </a:rPr>
                <a:t>7 </a:t>
              </a:r>
            </a:p>
            <a:p>
              <a:pPr algn="ctr"/>
              <a:r>
                <a:rPr lang="ru-RU" sz="2000" b="1" dirty="0" smtClean="0">
                  <a:solidFill>
                    <a:srgbClr val="C00000"/>
                  </a:solidFill>
                  <a:latin typeface="Times New Roman" pitchFamily="18" charset="0"/>
                </a:rPr>
                <a:t>декабря</a:t>
              </a:r>
              <a:endParaRPr lang="ru-RU" sz="2000" b="1" dirty="0">
                <a:solidFill>
                  <a:srgbClr val="C00000"/>
                </a:solidFill>
                <a:latin typeface="Times New Roman" pitchFamily="18" charset="0"/>
              </a:endParaRPr>
            </a:p>
          </p:txBody>
        </p:sp>
        <p:sp>
          <p:nvSpPr>
            <p:cNvPr id="24" name="Стрелка вниз 23"/>
            <p:cNvSpPr/>
            <p:nvPr/>
          </p:nvSpPr>
          <p:spPr>
            <a:xfrm>
              <a:off x="922121" y="2616312"/>
              <a:ext cx="760412" cy="333375"/>
            </a:xfrm>
            <a:prstGeom prst="downArrow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</p:grpSp>
      <p:cxnSp>
        <p:nvCxnSpPr>
          <p:cNvPr id="26" name="Прямая соединительная линия 25"/>
          <p:cNvCxnSpPr/>
          <p:nvPr/>
        </p:nvCxnSpPr>
        <p:spPr>
          <a:xfrm>
            <a:off x="2909457" y="1459345"/>
            <a:ext cx="9236" cy="500611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Скругленный прямоугольник 26"/>
          <p:cNvSpPr/>
          <p:nvPr/>
        </p:nvSpPr>
        <p:spPr>
          <a:xfrm>
            <a:off x="3356980" y="1417430"/>
            <a:ext cx="8188477" cy="494497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srgbClr val="5B9BD5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31943294-9365-9669-09B8-F790C7A96454}"/>
              </a:ext>
            </a:extLst>
          </p:cNvPr>
          <p:cNvSpPr txBox="1"/>
          <p:nvPr/>
        </p:nvSpPr>
        <p:spPr>
          <a:xfrm>
            <a:off x="3356980" y="1464623"/>
            <a:ext cx="81884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</a:rPr>
              <a:t>Изменения</a:t>
            </a:r>
            <a:endParaRPr lang="ru-RU" sz="20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</a:endParaRPr>
          </a:p>
        </p:txBody>
      </p:sp>
      <p:pic>
        <p:nvPicPr>
          <p:cNvPr id="31" name="Рисунок 30"/>
          <p:cNvPicPr>
            <a:picLocks noChangeAspect="1"/>
          </p:cNvPicPr>
          <p:nvPr/>
        </p:nvPicPr>
        <p:blipFill rotWithShape="1">
          <a:blip r:embed="rId2"/>
          <a:srcRect l="10606" t="9966" r="28939" b="63367"/>
          <a:stretch/>
        </p:blipFill>
        <p:spPr>
          <a:xfrm>
            <a:off x="7145124" y="2016616"/>
            <a:ext cx="5013071" cy="1243820"/>
          </a:xfrm>
          <a:prstGeom prst="rect">
            <a:avLst/>
          </a:prstGeom>
        </p:spPr>
      </p:pic>
      <p:pic>
        <p:nvPicPr>
          <p:cNvPr id="32" name="Picture 2" descr="https://img2.freepng.ru/20180828/kyv/kisspng-computer-mouse-pointer-computer-icons-portable-net-5b8594c9ee9da8.0255971915354810339774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EFEFEF"/>
              </a:clrFrom>
              <a:clrTo>
                <a:srgbClr val="EFEFE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4550" y="2928093"/>
            <a:ext cx="393329" cy="437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Двойные круглые скобки 32"/>
          <p:cNvSpPr/>
          <p:nvPr/>
        </p:nvSpPr>
        <p:spPr>
          <a:xfrm>
            <a:off x="9291782" y="2787438"/>
            <a:ext cx="729673" cy="136331"/>
          </a:xfrm>
          <a:prstGeom prst="bracketPair">
            <a:avLst/>
          </a:prstGeom>
          <a:ln w="53975" cmpd="sng">
            <a:solidFill>
              <a:srgbClr val="F86F3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86F38"/>
              </a:solidFill>
            </a:endParaRPr>
          </a:p>
        </p:txBody>
      </p:sp>
      <p:pic>
        <p:nvPicPr>
          <p:cNvPr id="34" name="Рисунок 33"/>
          <p:cNvPicPr>
            <a:picLocks noChangeAspect="1"/>
          </p:cNvPicPr>
          <p:nvPr/>
        </p:nvPicPr>
        <p:blipFill rotWithShape="1">
          <a:blip r:embed="rId4"/>
          <a:srcRect l="9772" t="46330" r="52727" b="32660"/>
          <a:stretch/>
        </p:blipFill>
        <p:spPr>
          <a:xfrm>
            <a:off x="7451218" y="3464887"/>
            <a:ext cx="4572000" cy="1440873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 rotWithShape="1">
          <a:blip r:embed="rId5"/>
          <a:srcRect l="10227" t="53333" r="59848" b="33872"/>
          <a:stretch/>
        </p:blipFill>
        <p:spPr>
          <a:xfrm>
            <a:off x="7897093" y="4929699"/>
            <a:ext cx="3648364" cy="877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348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theme/theme1.xml><?xml version="1.0" encoding="utf-8"?>
<a:theme xmlns:a="http://schemas.openxmlformats.org/drawingml/2006/main" name="HDOfficeLightV0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Начальная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Начальная">
      <a:majorFont>
        <a:latin typeface="Bookman Old Style"/>
        <a:ea typeface=""/>
        <a:cs typeface=""/>
        <a:font script="Grek" typeface="Cambria"/>
        <a:font script="Cyrl" typeface="Cambria"/>
        <a:font script="Jpan" typeface="HG明朝E"/>
        <a:font script="Hang" typeface="돋움"/>
        <a:font script="Hans" typeface="宋体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alibri"/>
        <a:font script="Cyrl" typeface="Calibri"/>
        <a:font script="Jpan" typeface="ＭＳ Ｐゴシック"/>
        <a:font script="Hang" typeface="맑은 고딕"/>
        <a:font script="Hans" typeface="华文新魏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Начальная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30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balanced" dir="t">
              <a:rot lat="0" lon="0" rev="0"/>
            </a:lightRig>
          </a:scene3d>
          <a:sp3d prstMaterial="matte">
            <a:bevelT w="0" h="0"/>
            <a:contourClr>
              <a:schemeClr val="phClr">
                <a:tint val="100000"/>
                <a:shade val="100000"/>
                <a:hueMod val="100000"/>
                <a:satMod val="100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cene3d>
            <a:camera prst="orthographicFront" fov="0">
              <a:rot lat="0" lon="0" rev="0"/>
            </a:camera>
            <a:lightRig rig="soft" dir="t">
              <a:rot lat="0" lon="0" rev="2700000"/>
            </a:lightRig>
          </a:scene3d>
          <a:sp3d prstMaterial="matte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60000"/>
                <a:satMod val="300000"/>
              </a:schemeClr>
            </a:gs>
            <a:gs pos="30000">
              <a:schemeClr val="phClr">
                <a:shade val="80000"/>
                <a:satMod val="230000"/>
              </a:schemeClr>
            </a:gs>
            <a:gs pos="100000">
              <a:schemeClr val="phClr">
                <a:tint val="97000"/>
                <a:satMod val="22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6000"/>
                <a:satMod val="120000"/>
              </a:schemeClr>
              <a:schemeClr val="phClr">
                <a:tint val="90000"/>
              </a:schemeClr>
            </a:duotone>
          </a:blip>
          <a:tile tx="0" ty="0" sx="35000" sy="40000" flip="x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TM02900722[[fn=Совет директоров]]</Template>
  <TotalTime>12246</TotalTime>
  <Words>605</Words>
  <Application>Microsoft Office PowerPoint</Application>
  <PresentationFormat>Широкоэкранный</PresentationFormat>
  <Paragraphs>127</Paragraphs>
  <Slides>12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11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12</vt:i4>
      </vt:variant>
    </vt:vector>
  </HeadingPairs>
  <TitlesOfParts>
    <vt:vector size="25" baseType="lpstr">
      <vt:lpstr>Arial</vt:lpstr>
      <vt:lpstr>Bookman Old Style</vt:lpstr>
      <vt:lpstr>Calibri</vt:lpstr>
      <vt:lpstr>Calibri Light</vt:lpstr>
      <vt:lpstr>Cambria</vt:lpstr>
      <vt:lpstr>Gill Sans MT</vt:lpstr>
      <vt:lpstr>Times New Roman</vt:lpstr>
      <vt:lpstr>Verdana</vt:lpstr>
      <vt:lpstr>Wingdings</vt:lpstr>
      <vt:lpstr>Wingdings 2</vt:lpstr>
      <vt:lpstr>Wingdings 3</vt:lpstr>
      <vt:lpstr>HDOfficeLightV0</vt:lpstr>
      <vt:lpstr>1_Начальная</vt:lpstr>
      <vt:lpstr>Презентация PowerPoint</vt:lpstr>
      <vt:lpstr>Результаты ЕГЭ-2022 выпускников края  в сравнении со среднероссийскими баллами</vt:lpstr>
      <vt:lpstr>Выбор учебных предметов</vt:lpstr>
      <vt:lpstr>Перечень вступительных испытаний в ВУЗ</vt:lpstr>
      <vt:lpstr>Информационные ресурсы</vt:lpstr>
      <vt:lpstr>О подготовке к ЕГЭ-2023</vt:lpstr>
      <vt:lpstr>Методическая и информационная поддержка</vt:lpstr>
      <vt:lpstr>Коммуникативная организация ГИА (ГВЭ и ЕГЭ)</vt:lpstr>
      <vt:lpstr>Особенности итогового сочинения (изложения) 2022-2023 г.</vt:lpstr>
      <vt:lpstr>Особенности итогового сочинения (изложения) 2022-2023 г.</vt:lpstr>
      <vt:lpstr>Человек ищет себя</vt:lpstr>
      <vt:lpstr>Телефон министерства по вопросам проведения ЕГЭ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203-3</dc:creator>
  <cp:lastModifiedBy>Бойкова Марина Евгеньевна</cp:lastModifiedBy>
  <cp:revision>994</cp:revision>
  <cp:lastPrinted>2022-11-01T12:47:49Z</cp:lastPrinted>
  <dcterms:created xsi:type="dcterms:W3CDTF">2018-05-04T13:40:44Z</dcterms:created>
  <dcterms:modified xsi:type="dcterms:W3CDTF">2022-11-15T12:24:11Z</dcterms:modified>
</cp:coreProperties>
</file>