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76" r:id="rId2"/>
  </p:sldMasterIdLst>
  <p:notesMasterIdLst>
    <p:notesMasterId r:id="rId12"/>
  </p:notesMasterIdLst>
  <p:handoutMasterIdLst>
    <p:handoutMasterId r:id="rId13"/>
  </p:handoutMasterIdLst>
  <p:sldIdLst>
    <p:sldId id="548" r:id="rId3"/>
    <p:sldId id="635" r:id="rId4"/>
    <p:sldId id="652" r:id="rId5"/>
    <p:sldId id="654" r:id="rId6"/>
    <p:sldId id="651" r:id="rId7"/>
    <p:sldId id="647" r:id="rId8"/>
    <p:sldId id="649" r:id="rId9"/>
    <p:sldId id="648" r:id="rId10"/>
    <p:sldId id="650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FFF"/>
    <a:srgbClr val="CCECFF"/>
    <a:srgbClr val="E5FFFF"/>
    <a:srgbClr val="CCFFFF"/>
    <a:srgbClr val="99CCFF"/>
    <a:srgbClr val="070179"/>
    <a:srgbClr val="ADA36F"/>
    <a:srgbClr val="F8A45E"/>
    <a:srgbClr val="91CFE3"/>
    <a:srgbClr val="89B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1015" autoAdjust="0"/>
  </p:normalViewPr>
  <p:slideViewPr>
    <p:cSldViewPr>
      <p:cViewPr varScale="1">
        <p:scale>
          <a:sx n="66" d="100"/>
          <a:sy n="66" d="100"/>
        </p:scale>
        <p:origin x="-37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7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232606358099998E-2"/>
          <c:y val="0.16942846452197627"/>
          <c:w val="0.94003539242679224"/>
          <c:h val="0.67036612224297665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5.1561983251400947E-2"/>
                  <c:y val="-0.25105753031673433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800" dirty="0" smtClean="0">
                        <a:solidFill>
                          <a:srgbClr val="C00000"/>
                        </a:solidFill>
                      </a:rPr>
                      <a:t>60</a:t>
                    </a:r>
                    <a:r>
                      <a:rPr lang="en-US" sz="2800" dirty="0" smtClean="0">
                        <a:solidFill>
                          <a:srgbClr val="C000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494795739817196"/>
                  <c:y val="-0.21114153198846108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Лист1!$D$4:$E$4</c:f>
              <c:strCache>
                <c:ptCount val="2"/>
                <c:pt idx="0">
                  <c:v>2016/17 
уч. год</c:v>
                </c:pt>
                <c:pt idx="1">
                  <c:v>2017/18 
уч. год</c:v>
                </c:pt>
              </c:strCache>
            </c:strRef>
          </c:cat>
          <c:val>
            <c:numRef>
              <c:f>Лист1!$D$5:$E$5</c:f>
              <c:numCache>
                <c:formatCode>0%</c:formatCode>
                <c:ptCount val="2"/>
                <c:pt idx="0" formatCode="0.0%">
                  <c:v>0.59199999999999997</c:v>
                </c:pt>
                <c:pt idx="1">
                  <c:v>0.66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72643712"/>
        <c:axId val="72645248"/>
        <c:axId val="0"/>
      </c:bar3DChart>
      <c:catAx>
        <c:axId val="7264371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72645248"/>
        <c:crosses val="autoZero"/>
        <c:auto val="1"/>
        <c:lblAlgn val="ctr"/>
        <c:lblOffset val="100"/>
        <c:noMultiLvlLbl val="0"/>
      </c:catAx>
      <c:valAx>
        <c:axId val="726452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2643712"/>
        <c:crosses val="autoZero"/>
        <c:crossBetween val="between"/>
      </c:valAx>
      <c:spPr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2700"/>
        </a:sp3d>
      </c:spPr>
    </c:plotArea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9956D-CD3D-4EE4-A4FB-6AC41CE2ACF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3F626-BCCC-449D-9DD4-2E0E4B72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13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57ECF-D4B8-438D-BE5E-5861956C16B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EFFB1-305F-400C-A150-84EC20CC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4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9853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11444F9-EEB7-4311-B5F1-97FE74C203E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87FE6D9D-2A0B-43B8-A1C3-81968A25D6E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2204864"/>
            <a:ext cx="9753600" cy="27233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2204864"/>
            <a:ext cx="304800" cy="27233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9853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" name="Picture 2" descr="C:\Users\ITS4.DES\Desktop\42454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/>
          <a:stretch/>
        </p:blipFill>
        <p:spPr bwMode="auto">
          <a:xfrm>
            <a:off x="0" y="2866"/>
            <a:ext cx="12149555" cy="11247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ITS4.DES\Desktop\Логотип МОН_newФ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9852"/>
            <a:ext cx="1128125" cy="11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5" y="2866"/>
            <a:ext cx="10920536" cy="1124744"/>
          </a:xfrm>
        </p:spPr>
        <p:txBody>
          <a:bodyPr lIns="36000" tIns="36000" rIns="36000" bIns="36000" anchor="ctr">
            <a:normAutofit/>
          </a:bodyPr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1" y="6381328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97EB-A556-4416-890D-094AD947EEE5}" type="datetimeFigureOut">
              <a:rPr lang="ru-RU" smtClean="0"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4FC3-F029-4B82-851D-CBEEEEF83B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1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9853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16.02.2018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2204864"/>
            <a:ext cx="9753600" cy="27233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2204864"/>
            <a:ext cx="304800" cy="27233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9853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 descr="C:\Users\ITS4.DES\Desktop\42454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/>
          <a:stretch/>
        </p:blipFill>
        <p:spPr bwMode="auto">
          <a:xfrm>
            <a:off x="0" y="2866"/>
            <a:ext cx="12149555" cy="11247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ITS4.DES\Desktop\Логотип МОН_newФ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9852"/>
            <a:ext cx="1128125" cy="11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5" y="2866"/>
            <a:ext cx="10920536" cy="1124744"/>
          </a:xfrm>
        </p:spPr>
        <p:txBody>
          <a:bodyPr lIns="36000" tIns="36000" rIns="36000" bIns="36000" anchor="ctr">
            <a:normAutofit/>
          </a:bodyPr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1" y="6381328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16.02.2018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1444F9-EEB7-4311-B5F1-97FE74C203E6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FE6D9D-2A0B-43B8-A1C3-81968A25D6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7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16.02.2018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8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" y="1097209"/>
            <a:ext cx="12192000" cy="5661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DAEDEF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7914" y="260650"/>
            <a:ext cx="6584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образования, науки и молодёжной политики Краснодарского края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6709" y="6572567"/>
            <a:ext cx="943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2016 год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2" descr="Край_чистый_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048" y="1267948"/>
            <a:ext cx="5027661" cy="459832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6"/>
          <p:cNvSpPr/>
          <p:nvPr/>
        </p:nvSpPr>
        <p:spPr>
          <a:xfrm>
            <a:off x="-20541" y="1093263"/>
            <a:ext cx="6678613" cy="4903541"/>
          </a:xfrm>
          <a:custGeom>
            <a:avLst/>
            <a:gdLst>
              <a:gd name="connsiteX0" fmla="*/ 0 w 4510854"/>
              <a:gd name="connsiteY0" fmla="*/ 0 h 6858000"/>
              <a:gd name="connsiteX1" fmla="*/ 4510854 w 4510854"/>
              <a:gd name="connsiteY1" fmla="*/ 0 h 6858000"/>
              <a:gd name="connsiteX2" fmla="*/ 4510854 w 4510854"/>
              <a:gd name="connsiteY2" fmla="*/ 6858000 h 6858000"/>
              <a:gd name="connsiteX3" fmla="*/ 0 w 4510854"/>
              <a:gd name="connsiteY3" fmla="*/ 6858000 h 6858000"/>
              <a:gd name="connsiteX4" fmla="*/ 0 w 4510854"/>
              <a:gd name="connsiteY4" fmla="*/ 0 h 6858000"/>
              <a:gd name="connsiteX0" fmla="*/ 0 w 6406329"/>
              <a:gd name="connsiteY0" fmla="*/ 0 h 6858000"/>
              <a:gd name="connsiteX1" fmla="*/ 6406329 w 6406329"/>
              <a:gd name="connsiteY1" fmla="*/ 9525 h 6858000"/>
              <a:gd name="connsiteX2" fmla="*/ 4510854 w 6406329"/>
              <a:gd name="connsiteY2" fmla="*/ 6858000 h 6858000"/>
              <a:gd name="connsiteX3" fmla="*/ 0 w 6406329"/>
              <a:gd name="connsiteY3" fmla="*/ 6858000 h 6858000"/>
              <a:gd name="connsiteX4" fmla="*/ 0 w 64063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6329" h="6858000">
                <a:moveTo>
                  <a:pt x="0" y="0"/>
                </a:moveTo>
                <a:lnTo>
                  <a:pt x="6406329" y="9525"/>
                </a:lnTo>
                <a:lnTo>
                  <a:pt x="451085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B89C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6574" y="5981700"/>
            <a:ext cx="12198574" cy="876300"/>
          </a:xfrm>
          <a:prstGeom prst="rect">
            <a:avLst/>
          </a:prstGeom>
          <a:solidFill>
            <a:srgbClr val="5B89C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г. Краснодар, </a:t>
            </a:r>
            <a:r>
              <a:rPr kumimoji="0" lang="ru-RU" sz="1400" b="1" i="0" u="none" strike="noStrike" kern="0" cap="none" spc="50" normalizeH="0" baseline="0" noProof="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2018 </a:t>
            </a:r>
            <a:r>
              <a:rPr kumimoji="0" lang="ru-RU" sz="1400" b="1" i="0" u="none" strike="noStrike" kern="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8649" y="1556792"/>
            <a:ext cx="53941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  <a:t>Организация </a:t>
            </a:r>
          </a:p>
          <a:p>
            <a:pPr lvl="0" algn="ctr">
              <a:defRPr/>
            </a:pP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  <a:t>профильного </a:t>
            </a:r>
            <a:r>
              <a:rPr lang="ru-RU" sz="28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  <a:t>обучения </a:t>
            </a: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  <a:t/>
            </a:r>
            <a:b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</a:b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  <a:t>и порядок формирования профильных классов</a:t>
            </a:r>
          </a:p>
          <a:p>
            <a:pPr lvl="0" algn="ctr">
              <a:defRPr/>
            </a:pPr>
            <a:r>
              <a:rPr lang="ru-RU" sz="2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latin typeface="Arial"/>
                <a:cs typeface="Arial"/>
              </a:rPr>
              <a:t>в образовательных организациях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336" y="5572293"/>
            <a:ext cx="40588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Шлык Марина Федоровна,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консультант отдела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министерства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образования, науки и молодёжной политики Краснодарского края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1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866"/>
            <a:ext cx="10488488" cy="11247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Calibri"/>
                <a:cs typeface="+mj-cs"/>
              </a:rPr>
              <a:t>Профили </a:t>
            </a:r>
            <a:r>
              <a:rPr lang="ru-RU" sz="2400" dirty="0" smtClean="0">
                <a:solidFill>
                  <a:prstClr val="white"/>
                </a:solidFill>
                <a:latin typeface="Calibri"/>
                <a:cs typeface="+mj-cs"/>
              </a:rPr>
              <a:t>обучения в образовательных организациях Краснодарского края 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96016"/>
              </p:ext>
            </p:extLst>
          </p:nvPr>
        </p:nvGraphicFramePr>
        <p:xfrm>
          <a:off x="0" y="1196752"/>
          <a:ext cx="12187459" cy="5544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71282"/>
                <a:gridCol w="4216177"/>
              </a:tblGrid>
              <a:tr h="44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ФКГОС-2004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ФГОС СОО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1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Агротехнологический, </a:t>
                      </a:r>
                      <a:r>
                        <a:rPr lang="ru-RU" sz="1800" dirty="0" smtClean="0">
                          <a:effectLst/>
                        </a:rPr>
                        <a:t>технологический  (технический),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инженерно-технологический (инженерно-математический),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информационно-технологический,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информационно-математический, 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туризм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и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сервис, оборонно-спортивный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</a:rPr>
                        <a:t>    Технологический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72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Естественно-научный,  естественно-математический,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физико-математический, физико-химический, 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химико-биологический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медико-биологический,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биолого-географический</a:t>
                      </a:r>
                      <a:endParaRPr lang="ru-RU" sz="18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</a:rPr>
                        <a:t>    Естественно-научный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Социально-экономический, экономико-математический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</a:rPr>
                        <a:t>    Социально-экономический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1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Гуманитарный, социально-гуманитарный, филологический,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социально-педагогический</a:t>
                      </a:r>
                      <a:r>
                        <a:rPr lang="ru-RU" sz="1800" dirty="0" smtClean="0">
                          <a:effectLst/>
                        </a:rPr>
                        <a:t>, историко-правовой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</a:rPr>
                        <a:t>    Гуманитарный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Универсальное обучение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Универсальный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6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52306"/>
              </p:ext>
            </p:extLst>
          </p:nvPr>
        </p:nvGraphicFramePr>
        <p:xfrm>
          <a:off x="124795" y="3861048"/>
          <a:ext cx="7206084" cy="2881632"/>
        </p:xfrm>
        <a:graphic>
          <a:graphicData uri="http://schemas.openxmlformats.org/drawingml/2006/table">
            <a:tbl>
              <a:tblPr/>
              <a:tblGrid>
                <a:gridCol w="2352313"/>
                <a:gridCol w="1431897"/>
                <a:gridCol w="1710937"/>
                <a:gridCol w="1710937"/>
              </a:tblGrid>
              <a:tr h="921157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endParaRPr lang="ru-RU" sz="17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ctr"/>
                      <a:endParaRPr lang="ru-RU" sz="17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ctr"/>
                      <a:endParaRPr lang="ru-RU" sz="17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82550" algn="l" rtl="0" fontAlgn="ctr"/>
                      <a:r>
                        <a:rPr lang="ru-RU" sz="17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Профиль </a:t>
                      </a:r>
                      <a:r>
                        <a:rPr lang="ru-RU" sz="17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профильных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 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численности учащихся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 (%)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376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kumimoji="0" lang="ru-RU" sz="20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2016/2017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2017/2018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2018/2019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4645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indent="-82550" algn="l" rtl="0" fontAlgn="t"/>
                      <a:r>
                        <a:rPr lang="ru-RU" sz="17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Социально-педагогический</a:t>
                      </a:r>
                      <a:endParaRPr lang="ru-RU" sz="1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7,9 %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12,3 %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14 %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4645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ru-RU" sz="17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Агротехнологический</a:t>
                      </a:r>
                      <a:endParaRPr lang="ru-RU" sz="1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1,9 %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2,9 %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5 %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4645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indent="-82550" algn="l" rtl="0" fontAlgn="t"/>
                      <a:r>
                        <a:rPr lang="ru-RU" sz="17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Инженерно-математический</a:t>
                      </a:r>
                      <a:endParaRPr lang="ru-RU" sz="17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20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0,9 %</a:t>
                      </a:r>
                      <a:endParaRPr kumimoji="0" lang="ru-RU" sz="20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2 %</a:t>
                      </a:r>
                      <a:endParaRPr kumimoji="0" lang="ru-RU" sz="2000" b="1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 flipV="1">
            <a:off x="3090468" y="727133"/>
            <a:ext cx="8832305" cy="49777"/>
          </a:xfrm>
          <a:prstGeom prst="rect">
            <a:avLst/>
          </a:prstGeom>
          <a:gradFill>
            <a:gsLst>
              <a:gs pos="0">
                <a:srgbClr val="0033CC">
                  <a:alpha val="76000"/>
                </a:srgbClr>
              </a:gs>
              <a:gs pos="50000">
                <a:srgbClr val="0000FF">
                  <a:alpha val="70000"/>
                </a:srgbClr>
              </a:gs>
              <a:gs pos="100000">
                <a:srgbClr val="0066FF">
                  <a:alpha val="66000"/>
                </a:srgb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5" y="67046"/>
            <a:ext cx="1074662" cy="109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871532" y="76570"/>
            <a:ext cx="9697077" cy="55529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обучение в 10-11 классах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269496"/>
              </p:ext>
            </p:extLst>
          </p:nvPr>
        </p:nvGraphicFramePr>
        <p:xfrm>
          <a:off x="6661627" y="908720"/>
          <a:ext cx="5530373" cy="269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D:\Мои док\Профильное обучение\Агроклассы\Совещание 28.04.2017\ФОТО\Масер-класс «С агротехникой лад – урожай богат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91" y="3717032"/>
            <a:ext cx="288957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Мои док\Профильное обучение\!!!Коллегия 2016\Каневской ИУП\КАневская_биология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895">
            <a:off x="9517452" y="4940212"/>
            <a:ext cx="2672011" cy="1788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ашивка 11"/>
          <p:cNvSpPr/>
          <p:nvPr/>
        </p:nvSpPr>
        <p:spPr>
          <a:xfrm>
            <a:off x="7283601" y="836410"/>
            <a:ext cx="4794043" cy="490104"/>
          </a:xfrm>
          <a:prstGeom prst="chevron">
            <a:avLst>
              <a:gd name="adj" fmla="val 51724"/>
            </a:avLst>
          </a:prstGeom>
          <a:solidFill>
            <a:srgbClr val="E1F4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профильных классов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7283602" y="3190739"/>
            <a:ext cx="4477028" cy="350862"/>
          </a:xfrm>
          <a:prstGeom prst="chevron">
            <a:avLst>
              <a:gd name="adj" fmla="val 69532"/>
            </a:avLst>
          </a:prstGeom>
          <a:solidFill>
            <a:srgbClr val="E1F4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2016-2017         2017-2018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367758" y="1556792"/>
            <a:ext cx="5568619" cy="1440160"/>
          </a:xfrm>
          <a:prstGeom prst="chevron">
            <a:avLst>
              <a:gd name="adj" fmla="val 30394"/>
            </a:avLst>
          </a:prstGeom>
          <a:solidFill>
            <a:srgbClr val="E1F4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73050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 учебный год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305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607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</a:t>
            </a:r>
          </a:p>
          <a:p>
            <a:pPr indent="27305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1693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профильных класса</a:t>
            </a:r>
          </a:p>
          <a:p>
            <a:pPr indent="27305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тысяч учащихся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 descr="D:\Мои док\Профильное обучение\!!!Коллегия 2016\МТЛ Новороссийск\YuBer-1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250">
            <a:off x="126307" y="1684268"/>
            <a:ext cx="2479153" cy="175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0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V="1">
            <a:off x="3090468" y="727133"/>
            <a:ext cx="8832305" cy="49777"/>
          </a:xfrm>
          <a:prstGeom prst="rect">
            <a:avLst/>
          </a:prstGeom>
          <a:gradFill>
            <a:gsLst>
              <a:gs pos="0">
                <a:srgbClr val="0033CC">
                  <a:alpha val="76000"/>
                </a:srgbClr>
              </a:gs>
              <a:gs pos="50000">
                <a:srgbClr val="0000FF">
                  <a:alpha val="70000"/>
                </a:srgbClr>
              </a:gs>
              <a:gs pos="100000">
                <a:srgbClr val="0066FF">
                  <a:alpha val="66000"/>
                </a:srgb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5" y="67047"/>
            <a:ext cx="858637" cy="84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99456" y="76570"/>
            <a:ext cx="10992544" cy="55529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78896"/>
              </p:ext>
            </p:extLst>
          </p:nvPr>
        </p:nvGraphicFramePr>
        <p:xfrm>
          <a:off x="124795" y="878109"/>
          <a:ext cx="11227789" cy="5887942"/>
        </p:xfrm>
        <a:graphic>
          <a:graphicData uri="http://schemas.openxmlformats.org/drawingml/2006/table">
            <a:tbl>
              <a:tblPr firstRow="1" firstCol="1" bandRow="1"/>
              <a:tblGrid>
                <a:gridCol w="2039240"/>
                <a:gridCol w="2419797"/>
                <a:gridCol w="1481623"/>
                <a:gridCol w="1881245"/>
                <a:gridCol w="1512150"/>
                <a:gridCol w="1893734"/>
              </a:tblGrid>
              <a:tr h="12457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Предметные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Учебные предметы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Количество </a:t>
                      </a:r>
                      <a:r>
                        <a:rPr lang="ru-RU" sz="1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ча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c</a:t>
                      </a:r>
                      <a:r>
                        <a:rPr lang="ru-RU" sz="1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ов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в неделю (час)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X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класс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XI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класс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Базовый уровень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Углубленный уровень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Базовый уровень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Углубленный уровень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Филология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Русский язык </a:t>
                      </a: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Литература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Иностранные языки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Иностранный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язык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9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Второй иностранный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язык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Общественные науки 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История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Россия в мире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География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Обществознание 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Экономика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0,5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Право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0,5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83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Математика и информатика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Математика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Информатика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Естественные науки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Физика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Астрономия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Химия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Биология</a:t>
                      </a: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Естествознание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45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Физическая культура, экология и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ОБЖ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Физическая культура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ОБЖ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Экология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571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Часть, формируемая участниками образовательных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отношений:  </a:t>
                      </a: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элективные курсы по профилю,   индивидуальный проект по профилю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49" marR="4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Скругленная прямоугольная выноска 1"/>
          <p:cNvSpPr/>
          <p:nvPr/>
        </p:nvSpPr>
        <p:spPr>
          <a:xfrm>
            <a:off x="10632504" y="2924944"/>
            <a:ext cx="1490464" cy="828672"/>
          </a:xfrm>
          <a:prstGeom prst="wedgeRoundRectCallout">
            <a:avLst>
              <a:gd name="adj1" fmla="val -48513"/>
              <a:gd name="adj2" fmla="val 1241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Инженерно-математический профиль 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18414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профильного обучения</a:t>
            </a:r>
            <a:endParaRPr lang="ru-RU" dirty="0"/>
          </a:p>
        </p:txBody>
      </p:sp>
      <p:sp>
        <p:nvSpPr>
          <p:cNvPr id="24" name="Нашивка 23"/>
          <p:cNvSpPr/>
          <p:nvPr/>
        </p:nvSpPr>
        <p:spPr>
          <a:xfrm>
            <a:off x="2423592" y="1700808"/>
            <a:ext cx="9469052" cy="1008112"/>
          </a:xfrm>
          <a:prstGeom prst="chevron">
            <a:avLst>
              <a:gd name="adj" fmla="val 15379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Изучение выбранных предметов на углубленном уровне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279576" y="4002096"/>
            <a:ext cx="9613068" cy="1152128"/>
          </a:xfrm>
          <a:prstGeom prst="chevron">
            <a:avLst>
              <a:gd name="adj" fmla="val 15379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Элективные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курсы 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проект </a:t>
            </a:r>
            <a:endParaRPr lang="ru-RU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выбранному профилю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423592" y="5301208"/>
            <a:ext cx="9469052" cy="1008112"/>
          </a:xfrm>
          <a:prstGeom prst="chevron">
            <a:avLst>
              <a:gd name="adj" fmla="val 15379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взаимодействие с профильными ВУЗами, СПО 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171564" y="2911668"/>
            <a:ext cx="9721080" cy="904552"/>
          </a:xfrm>
          <a:prstGeom prst="chevron">
            <a:avLst>
              <a:gd name="adj" fmla="val 15379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Подготовка к ЕГЭ на профильном уровне 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119336" y="1697840"/>
            <a:ext cx="2880320" cy="4608512"/>
          </a:xfrm>
          <a:prstGeom prst="chevron">
            <a:avLst>
              <a:gd name="adj" fmla="val 15379"/>
            </a:avLst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</a:t>
            </a:r>
          </a:p>
          <a:p>
            <a:pPr algn="ctr"/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профильного</a:t>
            </a:r>
          </a:p>
          <a:p>
            <a:pPr algn="ctr"/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3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866"/>
            <a:ext cx="10416480" cy="1124744"/>
          </a:xfrm>
        </p:spPr>
        <p:txBody>
          <a:bodyPr/>
          <a:lstStyle/>
          <a:p>
            <a:r>
              <a:rPr lang="ru-RU" dirty="0" smtClean="0"/>
              <a:t>Порядок индивидуального отбора для профильного обучения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"/>
          <a:stretch/>
        </p:blipFill>
        <p:spPr bwMode="auto">
          <a:xfrm>
            <a:off x="7896200" y="1251332"/>
            <a:ext cx="4119017" cy="5446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81">
            <a:off x="8179459" y="3550878"/>
            <a:ext cx="3754413" cy="2114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534" y="1234570"/>
            <a:ext cx="3564210" cy="506292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Федеральный закон от 29 декабря 2012 г. N 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273-ФЗ «Об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образовании в Российской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Федерации»</a:t>
            </a:r>
          </a:p>
          <a:p>
            <a:pPr algn="ctr">
              <a:spcAft>
                <a:spcPts val="0"/>
              </a:spcAft>
            </a:pPr>
            <a:endParaRPr lang="ru-RU" sz="500" b="1" dirty="0">
              <a:solidFill>
                <a:srgbClr val="2E3192"/>
              </a:solidFill>
              <a:latin typeface="Cambria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Статья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 67. </a:t>
            </a: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5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. Организация индивидуального отбора при приеме либо переводе в государственные и муниципальные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 допускается в случаях и в порядке, которые предусмотрены законодательством субъекта Российской Федерации</a:t>
            </a:r>
            <a:r>
              <a:rPr lang="ru-RU" sz="1400" dirty="0" smtClean="0">
                <a:solidFill>
                  <a:srgbClr val="0000FF"/>
                </a:solidFill>
                <a:latin typeface="Arial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1400" dirty="0">
              <a:effectLst/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8850" y="1235694"/>
            <a:ext cx="3744416" cy="508087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Закон Краснодарского края</a:t>
            </a:r>
            <a:br>
              <a:rPr lang="ru-RU" sz="1600" b="1" dirty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от 16 июля 2013 г. N 2770-КЗ</a:t>
            </a:r>
            <a:br>
              <a:rPr lang="ru-RU" sz="1600" b="1" dirty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«Об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образовании в Краснодарском крае»</a:t>
            </a:r>
          </a:p>
          <a:p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Статья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13. </a:t>
            </a: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1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. 4. Организация индивидуального отбора при приеме либо переводе в государственные и муниципальные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 допускается в случаях и в порядке, установленных органом исполнительной власти Краснодарского края, осуществляющим государственное управление в сфере образования.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89086" y="5158321"/>
            <a:ext cx="4333244" cy="1569660"/>
          </a:xfrm>
          <a:prstGeom prst="rect">
            <a:avLst/>
          </a:prstGeom>
          <a:solidFill>
            <a:srgbClr val="E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Порядок - основа для разработки  государственными и муниципальными образовательными организациями </a:t>
            </a: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Порядка организации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индивидуального отбора при приеме в образовательную организацию для профильного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5459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1" y="2866"/>
            <a:ext cx="10488489" cy="1124744"/>
          </a:xfrm>
        </p:spPr>
        <p:txBody>
          <a:bodyPr/>
          <a:lstStyle/>
          <a:p>
            <a:r>
              <a:rPr lang="ru-RU" dirty="0"/>
              <a:t>Порядок индивидуального отбора для профильного 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336" y="1340768"/>
            <a:ext cx="11809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Индивидуальный отбор обучающихся осуществляется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по критериям: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результаты ГИА по учебным предметам, соответствующим выбранному профилю обучения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, </a:t>
            </a:r>
            <a:r>
              <a:rPr lang="ru-RU" sz="2300" b="1" dirty="0">
                <a:solidFill>
                  <a:srgbClr val="2E3192"/>
                </a:solidFill>
                <a:latin typeface="Cambria" pitchFamily="18" charset="0"/>
              </a:rPr>
              <a:t>в соответствии с примерным перечнем </a:t>
            </a:r>
            <a:r>
              <a:rPr lang="ru-RU" sz="2300" b="1" dirty="0" smtClean="0">
                <a:solidFill>
                  <a:srgbClr val="2E3192"/>
                </a:solidFill>
                <a:latin typeface="Cambria" pitchFamily="18" charset="0"/>
              </a:rPr>
              <a:t>предметов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результаты ГИА по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обязательным учебным предметам;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540385" algn="l"/>
              </a:tabLst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наличие аттестата об основном общем образовании с отличием;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540385" algn="l"/>
              </a:tabLst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результат представления (защиты) в 9 классе индивидуального проекта;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наличие документов, подтверждающих достижения за последние 2 года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           </a:t>
            </a: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в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олимпиадах и иных интеллектуальных и (или) творческих конкурсах, физкультурных и спортивных мероприятиях различных уровней (муниципального, зонального, регионального, всероссийского, международного),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 соответствующих выбранному профилю (направленности)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обучения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10746495" y="2253738"/>
            <a:ext cx="1415480" cy="783507"/>
          </a:xfrm>
          <a:prstGeom prst="flowChartDocument">
            <a:avLst/>
          </a:prstGeom>
          <a:solidFill>
            <a:sysClr val="window" lastClr="FFFFFF"/>
          </a:solidFill>
          <a:ln w="28575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Письмо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МОН и МП КК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 09.11.2017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№ 47-22729/17-11 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32082"/>
            <a:ext cx="9289032" cy="901802"/>
          </a:xfrm>
        </p:spPr>
        <p:txBody>
          <a:bodyPr/>
          <a:lstStyle/>
          <a:p>
            <a:r>
              <a:rPr lang="ru-RU" dirty="0" smtClean="0"/>
              <a:t>Профили обучения в 10 классе – предметы для ГИА-9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76703"/>
              </p:ext>
            </p:extLst>
          </p:nvPr>
        </p:nvGraphicFramePr>
        <p:xfrm>
          <a:off x="292649" y="582983"/>
          <a:ext cx="11161241" cy="6678229"/>
        </p:xfrm>
        <a:graphic>
          <a:graphicData uri="http://schemas.openxmlformats.org/drawingml/2006/table">
            <a:tbl>
              <a:tblPr firstRow="1" bandRow="1"/>
              <a:tblGrid>
                <a:gridCol w="1704606"/>
                <a:gridCol w="1676346"/>
                <a:gridCol w="189294"/>
                <a:gridCol w="1347352"/>
                <a:gridCol w="139700"/>
                <a:gridCol w="961220"/>
                <a:gridCol w="715126"/>
                <a:gridCol w="797042"/>
                <a:gridCol w="879304"/>
                <a:gridCol w="1496960"/>
                <a:gridCol w="179386"/>
                <a:gridCol w="1074905"/>
              </a:tblGrid>
              <a:tr h="141060"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Технологический профиль</a:t>
                      </a:r>
                      <a:endParaRPr kumimoji="0"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82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Технологический,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технический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Агротехнологический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Информационно-математический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Инженерно-математический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Художественно-эстетический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Оборонно-спортивный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Туризм и сервис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58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79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История, 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04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Физика, 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58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tabLst>
                          <a:tab pos="808038" algn="l"/>
                        </a:tabLst>
                      </a:pPr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Химия, 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58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58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8645">
                <a:tc gridSpan="9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Гуманитарный профиль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Социально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экономический профиль</a:t>
                      </a:r>
                      <a:endParaRPr lang="ru-RU" sz="16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</a:tr>
              <a:tr h="48392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Социально-гуманитарный 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tabLst>
                          <a:tab pos="898525" algn="l"/>
                        </a:tabLst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Социально-педагогический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Филологический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(лингвистический)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Гуманитарный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Историко-правовой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Экономико-математический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04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58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79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04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История, 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Обществознание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58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Химия, 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58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Физика, 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5057">
                <a:tc gridSpan="10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Естественно-научный профиль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Универсальное обучение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5606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Физико-химический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Химико-биологический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Биолого-географический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Естественно-научный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Естественно-математический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58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Любые 2 предмета из перечня, предложенного для ГИА-9</a:t>
                      </a:r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5"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58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458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Иностранный язык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0499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458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D0D0D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</a:t>
                      </a: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5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0"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1430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D0D0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Блок-схема: документ 5"/>
          <p:cNvSpPr/>
          <p:nvPr/>
        </p:nvSpPr>
        <p:spPr>
          <a:xfrm>
            <a:off x="9696400" y="35017"/>
            <a:ext cx="1728192" cy="1095932"/>
          </a:xfrm>
          <a:prstGeom prst="flowChartDocument">
            <a:avLst/>
          </a:prstGeom>
          <a:solidFill>
            <a:sysClr val="window" lastClr="FFFFFF"/>
          </a:solidFill>
          <a:ln w="28575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Письмо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МОН и МП КК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 09.11.2017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№ 47-22729/17-11 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215536"/>
            <a:ext cx="1405076" cy="5073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8754" y="261429"/>
            <a:ext cx="9721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ВЫБЕРИ ПРОФИЛЬ – СДЕЛАЙ ШАГ К УСПЕШНОЙ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КАРЬЕРЕ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                                          </a:t>
            </a:r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алгоритм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5330" y="1299769"/>
            <a:ext cx="7064056" cy="338924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Уважаемые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выпускники! Для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профиля: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878994" y="1638693"/>
            <a:ext cx="300419" cy="336928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83470" y="1995425"/>
            <a:ext cx="10346694" cy="701399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ознакомьтесь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перечнем профилей, открываемых в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общеобразовательных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организациях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вашего муниципального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образования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– 2019 учебном году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824599" y="2696824"/>
            <a:ext cx="415417" cy="268551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8256" y="2975038"/>
            <a:ext cx="10341908" cy="576063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выберите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профиль в своей или близлежащей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общеобразовательной организации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824599" y="3551101"/>
            <a:ext cx="415417" cy="283883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8256" y="3861048"/>
            <a:ext cx="10346694" cy="601510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2000" b="1" kern="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выберите 2 предмета для прохождения ГИА-9 </a:t>
            </a:r>
            <a:endParaRPr lang="ru-RU" sz="2000" b="1" kern="0" dirty="0" smtClean="0">
              <a:solidFill>
                <a:srgbClr val="5B9BD5">
                  <a:lumMod val="50000"/>
                </a:srgbClr>
              </a:solidFill>
              <a:latin typeface="Calibri"/>
            </a:endParaRPr>
          </a:p>
          <a:p>
            <a:pPr algn="ctr"/>
            <a:r>
              <a:rPr lang="ru-RU" sz="2000" b="1" kern="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из </a:t>
            </a:r>
            <a:r>
              <a:rPr lang="ru-RU" sz="2000" b="1" kern="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перечня предметов по выбранному профилю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8257" y="5722201"/>
            <a:ext cx="10382312" cy="924342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ознакомьтесь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Порядком (правилами) организации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индивидуального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отбора для профильного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обучения на сайте выбранной общеобразовательной организации и предоставьте соответствующие документы в эту организацию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11070226" y="5530113"/>
            <a:ext cx="1117816" cy="801465"/>
          </a:xfrm>
          <a:prstGeom prst="flowChartDocument">
            <a:avLst/>
          </a:prstGeom>
          <a:solidFill>
            <a:sysClr val="window" lastClr="FFFFFF"/>
          </a:solidFill>
          <a:ln w="28575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Приказ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МОНиМП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КК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 05.11.2015 №5758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0446" y="4776280"/>
            <a:ext cx="10382313" cy="625499"/>
          </a:xfrm>
          <a:prstGeom prst="roundRect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подайте заявление на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прохождение ГИА-9 в своей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общеобразовательной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организации 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5824599" y="4477975"/>
            <a:ext cx="415417" cy="269741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824599" y="5395242"/>
            <a:ext cx="415417" cy="269741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13098</TotalTime>
  <Words>773</Words>
  <Application>Microsoft Office PowerPoint</Application>
  <PresentationFormat>Произвольный</PresentationFormat>
  <Paragraphs>354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Начальная</vt:lpstr>
      <vt:lpstr>4_Начальная</vt:lpstr>
      <vt:lpstr>Презентация PowerPoint</vt:lpstr>
      <vt:lpstr>Профили обучения в образовательных организациях Краснодарского края </vt:lpstr>
      <vt:lpstr>Профильное обучение в 10-11 классах</vt:lpstr>
      <vt:lpstr>ПРИМЕРНЫЙ УЧЕБНЫЙ ПЛАН среднего общего образования  2018– 2019</vt:lpstr>
      <vt:lpstr>Актуальность профильного обучения</vt:lpstr>
      <vt:lpstr>Порядок индивидуального отбора для профильного обучения</vt:lpstr>
      <vt:lpstr>Порядок индивидуального отбора для профильного обучения</vt:lpstr>
      <vt:lpstr>Профили обучения в 10 классе – предметы для ГИА-9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Ковалев</dc:creator>
  <cp:lastModifiedBy>admin</cp:lastModifiedBy>
  <cp:revision>722</cp:revision>
  <cp:lastPrinted>2018-02-16T11:01:10Z</cp:lastPrinted>
  <dcterms:created xsi:type="dcterms:W3CDTF">2016-04-26T10:13:17Z</dcterms:created>
  <dcterms:modified xsi:type="dcterms:W3CDTF">2018-02-16T11:02:31Z</dcterms:modified>
</cp:coreProperties>
</file>