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432" r:id="rId3"/>
    <p:sldId id="401" r:id="rId4"/>
    <p:sldId id="417" r:id="rId5"/>
    <p:sldId id="420" r:id="rId6"/>
    <p:sldId id="411" r:id="rId7"/>
    <p:sldId id="433" r:id="rId8"/>
    <p:sldId id="421" r:id="rId9"/>
    <p:sldId id="422" r:id="rId10"/>
    <p:sldId id="423" r:id="rId11"/>
    <p:sldId id="424" r:id="rId12"/>
    <p:sldId id="425" r:id="rId13"/>
    <p:sldId id="426" r:id="rId14"/>
    <p:sldId id="429" r:id="rId15"/>
    <p:sldId id="430" r:id="rId16"/>
    <p:sldId id="431" r:id="rId17"/>
    <p:sldId id="427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4F9C59E-FE01-4C2A-8095-881CD5306AC6}">
          <p14:sldIdLst>
            <p14:sldId id="277"/>
            <p14:sldId id="432"/>
            <p14:sldId id="401"/>
            <p14:sldId id="417"/>
            <p14:sldId id="420"/>
            <p14:sldId id="411"/>
            <p14:sldId id="433"/>
            <p14:sldId id="421"/>
            <p14:sldId id="422"/>
            <p14:sldId id="423"/>
            <p14:sldId id="424"/>
            <p14:sldId id="425"/>
            <p14:sldId id="426"/>
            <p14:sldId id="429"/>
            <p14:sldId id="430"/>
            <p14:sldId id="431"/>
            <p14:sldId id="427"/>
          </p14:sldIdLst>
        </p14:section>
        <p14:section name="Раздел без заголовка" id="{170CF46B-3994-4F96-B82F-4A00842DEE6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48E"/>
    <a:srgbClr val="F95022"/>
    <a:srgbClr val="962478"/>
    <a:srgbClr val="EB8DD7"/>
    <a:srgbClr val="FE4203"/>
    <a:srgbClr val="F86F38"/>
    <a:srgbClr val="065889"/>
    <a:srgbClr val="44546A"/>
    <a:srgbClr val="A5A5A5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59" autoAdjust="0"/>
  </p:normalViewPr>
  <p:slideViewPr>
    <p:cSldViewPr snapToGrid="0">
      <p:cViewPr varScale="1">
        <p:scale>
          <a:sx n="55" d="100"/>
          <a:sy n="55" d="100"/>
        </p:scale>
        <p:origin x="9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Всероссийские</a:t>
            </a:r>
            <a:r>
              <a:rPr lang="ru-RU" baseline="0" dirty="0" smtClean="0"/>
              <a:t> проверочные работы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5.5</c:v>
                </c:pt>
                <c:pt idx="3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76-4846-AA53-5BE7423470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1.8</c:v>
                </c:pt>
                <c:pt idx="2">
                  <c:v>3.6</c:v>
                </c:pt>
                <c:pt idx="3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76-4846-AA53-5BE7423470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Предметы естественного и гуманитарного циклов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результаты ВПР сентябрь -октябрь 2020 начальная школа</c:v>
                </c:pt>
                <c:pt idx="1">
                  <c:v>результаты ВПР сентябрь -октябрь 2020 5-9 классы, 10-11</c:v>
                </c:pt>
                <c:pt idx="2">
                  <c:v>результаты ВПР май 2021 начальная школа</c:v>
                </c:pt>
                <c:pt idx="3">
                  <c:v>результаты ВПР май 2021г. 5-9 классы, 10-11 кл.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d\-mmm">
                  <c:v>2</c:v>
                </c:pt>
                <c:pt idx="1">
                  <c:v>2</c:v>
                </c:pt>
                <c:pt idx="2" formatCode="d\-mmm">
                  <c:v>3.6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76-4846-AA53-5BE742347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173904"/>
        <c:axId val="280172336"/>
        <c:axId val="0"/>
      </c:bar3DChart>
      <c:catAx>
        <c:axId val="28017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172336"/>
        <c:crosses val="autoZero"/>
        <c:auto val="1"/>
        <c:lblAlgn val="ctr"/>
        <c:lblOffset val="100"/>
        <c:noMultiLvlLbl val="0"/>
      </c:catAx>
      <c:valAx>
        <c:axId val="28017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17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99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03DA-D88D-4728-8D77-5B7EF3DCF6B0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9"/>
            <a:ext cx="5486400" cy="391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9447610"/>
            <a:ext cx="2971800" cy="499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0DDE2-3D17-4085-A182-EFAF4A476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0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0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заполнения и размещения самодиагностики в раздел «</a:t>
            </a:r>
            <a:r>
              <a:rPr lang="ru-RU" baseline="0" dirty="0" err="1" smtClean="0"/>
              <a:t>Самообследования</a:t>
            </a:r>
            <a:r>
              <a:rPr lang="ru-RU" baseline="0" dirty="0" smtClean="0"/>
              <a:t>» необходимо скачать верный шаблон из раздела «Проектная диагностика».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4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1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6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3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0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6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9D2-5EB5-4951-AA63-CF4DE75C4462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27F-A05B-41E0-8537-F3EC8DCD0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2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20.svg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7.jpeg"/><Relationship Id="rId5" Type="http://schemas.openxmlformats.org/officeDocument/2006/relationships/image" Target="../media/image25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8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714142" y="5394615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647091" y="2202227"/>
            <a:ext cx="5100461" cy="19759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О работе со школами ШНОР и проекту «500+» в Лабинском районе</a:t>
            </a:r>
          </a:p>
        </p:txBody>
      </p:sp>
      <p:pic>
        <p:nvPicPr>
          <p:cNvPr id="22" name="Рисунок 21" descr="https://voms.ru/upload/iblock/9b1/9b1034f19b508cda0f5c94a05e0181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512606"/>
            <a:ext cx="5611875" cy="39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731346" y="5801775"/>
            <a:ext cx="626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65889"/>
                </a:solidFill>
              </a:rPr>
              <a:t>Алифанова Инна Александровна, методист МКУ ИМЦ города Лабинска</a:t>
            </a:r>
          </a:p>
        </p:txBody>
      </p:sp>
    </p:spTree>
    <p:extLst>
      <p:ext uri="{BB962C8B-B14F-4D97-AF65-F5344CB8AC3E}">
        <p14:creationId xmlns:p14="http://schemas.microsoft.com/office/powerpoint/2010/main" val="90517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70207" y="195666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935" y="99000"/>
            <a:ext cx="5401065" cy="107388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</a:rPr>
              <a:t>Мотивирующими инструментами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для выхода МОБУ СОШ № 6 г. Лабинска </a:t>
            </a:r>
            <a:br>
              <a:rPr lang="ru-RU" sz="2400" b="1" i="1" dirty="0" smtClean="0">
                <a:solidFill>
                  <a:schemeClr val="accent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из кризиса стали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4216" y="1060617"/>
            <a:ext cx="6521464" cy="975377"/>
          </a:xfrm>
        </p:spPr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schemeClr val="accent5">
                    <a:lumMod val="50000"/>
                  </a:schemeClr>
                </a:solidFill>
              </a:rPr>
              <a:t>При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ПРИОРИТЕТ № </a:t>
            </a:r>
            <a:r>
              <a:rPr lang="ru-RU" sz="1300" b="1" i="1" dirty="0" smtClean="0">
                <a:solidFill>
                  <a:srgbClr val="002060"/>
                </a:solidFill>
              </a:rPr>
              <a:t>1                                  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ПРИОРИТЕТ № 2</a:t>
            </a:r>
          </a:p>
          <a:p>
            <a:pPr>
              <a:lnSpc>
                <a:spcPct val="100000"/>
              </a:lnSpc>
            </a:pPr>
            <a:r>
              <a:rPr lang="ru-RU" sz="1300" b="1" i="1" dirty="0">
                <a:solidFill>
                  <a:srgbClr val="002060"/>
                </a:solidFill>
              </a:rPr>
              <a:t> 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Качество образовательных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Методическое сопровождение </a:t>
            </a:r>
          </a:p>
          <a:p>
            <a:pPr>
              <a:lnSpc>
                <a:spcPct val="100000"/>
              </a:lnSpc>
            </a:pPr>
            <a:r>
              <a:rPr lang="ru-RU" sz="1300" b="1" i="1" dirty="0">
                <a:solidFill>
                  <a:srgbClr val="002060"/>
                </a:solidFill>
              </a:rPr>
              <a:t> 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результатов</a:t>
            </a:r>
            <a:r>
              <a:rPr lang="ru-RU" sz="1300" b="1" i="1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ru-RU" sz="1300" b="1" i="1" u="sng" dirty="0" smtClean="0">
                <a:solidFill>
                  <a:srgbClr val="002060"/>
                </a:solidFill>
              </a:rPr>
              <a:t>профессионального развития педагогов</a:t>
            </a:r>
            <a:endParaRPr lang="ru-RU" sz="13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837771" y="2035994"/>
            <a:ext cx="2995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Обновление перечня программ внеурочной деятельности и дополнительного образования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877788" y="2916557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Корректировка рабочих программ с учетом результатов анализа ВПР, ЕГЭ, ОГЭ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36000" y="194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825207" y="20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90350" y="216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83097" y="288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293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70207" y="301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871636" y="31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39406" y="387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98428" y="392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870207" y="39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59796" y="40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6" name="Picture 6" descr="b0031o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92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15207" y="490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22286" y="4861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0350" y="4959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428" y="49140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44253" y="3889282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Увеличение доли обучающихся по индивидуальным учебным маршрутам, программам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923069" y="4692560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специальной программы для работы со слабыми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03461" y="588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3928099" y="589609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62483" y="59823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22400" y="5499000"/>
            <a:ext cx="30367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Апробация цифровых образовательных платформ,</a:t>
            </a:r>
          </a:p>
          <a:p>
            <a:pPr algn="ctr"/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Проведение школьных конкурсов Ученик года, лучший класс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981000" y="59721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881000" y="4843614"/>
            <a:ext cx="32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Психологическое сопровождение профессионального выгорания, наставничество молодых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623199" y="3953896"/>
            <a:ext cx="3647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Курсовая переподготовка на платформе «Академии МИН Просвещения России «Школа современного учителя»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668892" y="2953614"/>
            <a:ext cx="3348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Стимулирование результативного участия педагогов в конкурсах, проектах, грантах, олимпиадах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751094" y="5820722"/>
            <a:ext cx="3565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Методическое сопровождение педагогов тьюторами МБУ ИМЦ города Лабинска Лабинского района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558872" y="2263511"/>
            <a:ext cx="2995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Привлечение новых кадров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dmin\Desktop\логотип ФИСО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5" y="5275749"/>
            <a:ext cx="3771900" cy="61305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e742892b35508ba4d86e_2000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0" y="54000"/>
            <a:ext cx="4821375" cy="4798130"/>
          </a:xfrm>
          <a:prstGeom prst="flowChartMerg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0" y="303437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/>
              <a:t>Наибольший эффект получен от </a:t>
            </a:r>
            <a:br>
              <a:rPr lang="ru-RU" b="1" i="1" dirty="0" smtClean="0"/>
            </a:br>
            <a:r>
              <a:rPr lang="ru-RU" b="1" i="1" dirty="0" smtClean="0"/>
              <a:t>внедрения следующих решений</a:t>
            </a:r>
            <a:endParaRPr lang="ru-RU" b="1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776000" y="2888999"/>
            <a:ext cx="2250000" cy="3372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026000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76437" y="2885643"/>
            <a:ext cx="2250000" cy="3375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250000" cy="33570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80257" y="6261506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21743" y="6261506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52595" y="6261506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8532057" y="6260644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1000" y="2934000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76743" y="2934000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126743" y="2889000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376514" y="2934000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1992304" y="3701065"/>
            <a:ext cx="19368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/>
                </a:solidFill>
              </a:rPr>
              <a:t>100% охват сетевым профильным обучением в 10-11 классах, отработка пробелов в разно уровневых динамических группах, проведение профориентационной недели «Фестиваль наук»</a:t>
            </a:r>
            <a:endParaRPr lang="ru-RU" sz="13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207752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Реализация интеллектуального проекта «Научное сообщество учащихся», психологические тренинги с учащимися ОВЗ, сотрудничество с ЦПМС г. Лабинска, привлечение родителей к решению проблем по проекту «500+»</a:t>
            </a:r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109962-44F7-4376-9FD4-48388D22B2BE}"/>
              </a:ext>
            </a:extLst>
          </p:cNvPr>
          <p:cNvSpPr txBox="1"/>
          <p:nvPr/>
        </p:nvSpPr>
        <p:spPr>
          <a:xfrm>
            <a:off x="6409191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Повешение квалификации, самообразование педагогов, кураторство тьюторов МБУ ИМЦ г. Лабинска;</a:t>
            </a:r>
          </a:p>
          <a:p>
            <a:pPr algn="ctr"/>
            <a:r>
              <a:rPr lang="ru-RU" sz="1400" b="1" dirty="0">
                <a:solidFill>
                  <a:schemeClr val="accent3"/>
                </a:solidFill>
              </a:rPr>
              <a:t> </a:t>
            </a:r>
            <a:r>
              <a:rPr lang="ru-RU" sz="1400" b="1" dirty="0" smtClean="0">
                <a:solidFill>
                  <a:schemeClr val="accent3"/>
                </a:solidFill>
              </a:rPr>
              <a:t>педагогический коучинг учителями – исследователями (посещение уроков с последующим подробным анализом)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67EC2B-49FA-4CDC-9F6F-7E0FA5BE306E}"/>
              </a:ext>
            </a:extLst>
          </p:cNvPr>
          <p:cNvSpPr txBox="1"/>
          <p:nvPr/>
        </p:nvSpPr>
        <p:spPr>
          <a:xfrm>
            <a:off x="8546207" y="3429000"/>
            <a:ext cx="19368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4"/>
                </a:solidFill>
              </a:rPr>
              <a:t>Организация тренингов, направленных на повышение психолого-педагогической компетентности учителей, работе с талантливыми и слабыми учащимися;</a:t>
            </a:r>
          </a:p>
          <a:p>
            <a:pPr algn="ctr"/>
            <a:r>
              <a:rPr lang="ru-RU" sz="1300" b="1" dirty="0" smtClean="0">
                <a:solidFill>
                  <a:schemeClr val="accent4"/>
                </a:solidFill>
              </a:rPr>
              <a:t>Внедрение тематических планерок, педсоветов, участие в методических педагогических сессиях</a:t>
            </a:r>
            <a:endParaRPr lang="ru-RU" sz="1300" b="1" dirty="0">
              <a:solidFill>
                <a:schemeClr val="accent4"/>
              </a:solidFill>
            </a:endParaRPr>
          </a:p>
        </p:txBody>
      </p:sp>
      <p:pic>
        <p:nvPicPr>
          <p:cNvPr id="32" name="Picture 6" descr="b0031op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137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60972" y="1985374"/>
            <a:ext cx="1931372" cy="43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9E907B-B846-4614-813A-FCA231AA11B1}"/>
              </a:ext>
            </a:extLst>
          </p:cNvPr>
          <p:cNvSpPr txBox="1"/>
          <p:nvPr/>
        </p:nvSpPr>
        <p:spPr>
          <a:xfrm>
            <a:off x="137533" y="3618418"/>
            <a:ext cx="1939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ПРИОРИТЕТ № 1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Качество образовательных результатов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0194628" y="1985374"/>
            <a:ext cx="1931372" cy="4368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9E907B-B846-4614-813A-FCA231AA11B1}"/>
              </a:ext>
            </a:extLst>
          </p:cNvPr>
          <p:cNvSpPr txBox="1"/>
          <p:nvPr/>
        </p:nvSpPr>
        <p:spPr>
          <a:xfrm>
            <a:off x="10186743" y="3618417"/>
            <a:ext cx="1939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ПРИОРИТЕТ № 2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Методическое сопровождение профессионального развития педагогов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00" y="3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Результат трансформации школы- формирование образовательной среды нового </a:t>
            </a:r>
            <a:br>
              <a:rPr lang="ru-RU" sz="3600" b="1" i="1" dirty="0" smtClean="0"/>
            </a:br>
            <a:r>
              <a:rPr lang="ru-RU" sz="3600" b="1" i="1" dirty="0" smtClean="0"/>
              <a:t>качественного уровня</a:t>
            </a:r>
            <a:endParaRPr lang="ru-RU" sz="3600" b="1" i="1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xmlns="" id="{2A9C9605-5419-42F0-A642-FBC0C9A7D9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1000" y="1944000"/>
          <a:ext cx="11630024" cy="44948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897494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3015000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2810024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 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 № 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 № 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Приоритет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№ 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Высокий результат (93%) ЕГЭ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 русскому языку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40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учащихся ОВЗ (100%)  охвачены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горячим питанием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Подтвердили высшую категорию 18% педагогов в 2020-2021 уч.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Успешное прохождение курсовой переподготовки «Академии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МП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» РФ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618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Самый низкий результат (4.7%) «2» по математике ОГЭ среди школ Лабинского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– 97% учащихся школы вовлечены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спортивную подготовку в разных секциях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Два педагога получили второе высшее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образование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Успешное прохождение тестирования педагогов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696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Подтверждение результатов ЕГЭ на получение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аттестата особого образца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количества учащихся в 2021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2021 году учитель физики стала лауреатом профессионального конкурса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«Педагогический дебют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-2021»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успешного процента выполнения работ по ВПР в мае 2021г.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Лауреат муниципального этапа олимпиады школьников по физике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Увеличение классов –комплектов в 2021 году (на сентябрь 2021 г.)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Приняты на работу три педагога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ерсональные компьютеры и оргтехника для педагогов,</a:t>
                      </a:r>
                      <a:r>
                        <a:rPr lang="ru-RU" sz="1400" b="0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Повышение качества знаний в 2021 году (с 37.5 до 42.8)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Расширение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сети дополнительного образования в 2021 году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Организована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целенаправленная работа педагога-психолога – открыта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школа тренингов для родителей и учащихся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Приобретены необходимые УМК</a:t>
                      </a:r>
                      <a:r>
                        <a:rPr lang="ru-RU" sz="14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для учащихся с ОВЗ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</a:tbl>
          </a:graphicData>
        </a:graphic>
      </p:graphicFrame>
      <p:pic>
        <p:nvPicPr>
          <p:cNvPr id="5" name="Picture 6" descr="b0031o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92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6E8216BA-017D-4DCA-A502-3693C76A0D9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b0031o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" y="137778"/>
            <a:ext cx="1825980" cy="1536222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000" y="3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Результат трансформации школы- формирование образовательной среды нового </a:t>
            </a:r>
            <a:br>
              <a:rPr lang="ru-RU" sz="3600" b="1" i="1" dirty="0" smtClean="0"/>
            </a:br>
            <a:r>
              <a:rPr lang="ru-RU" sz="3600" b="1" i="1" dirty="0" smtClean="0"/>
              <a:t>качественного уровня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0126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36" y="213724"/>
            <a:ext cx="11024558" cy="4763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ШНОР</a:t>
            </a:r>
            <a:r>
              <a:rPr lang="ru-RU" sz="24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5, № 6, № 9, № 13, № 15, № 16, № 20, № 21, № 22, № 25, № 26, № 27</a:t>
            </a:r>
            <a:r>
              <a:rPr lang="ru-RU" sz="2400" b="1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28, № 30, № 31, № 32</a:t>
            </a:r>
            <a:endParaRPr lang="ru-RU" sz="2400" dirty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13" y="845389"/>
            <a:ext cx="13353690" cy="71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410" y="213724"/>
            <a:ext cx="4484465" cy="47638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5B48E"/>
                </a:solidFill>
                <a:latin typeface="Comic Sans MS" pitchFamily="66" charset="0"/>
              </a:rPr>
              <a:t>ШКОЛЫ ШНОР</a:t>
            </a:r>
            <a:endParaRPr lang="ru-RU" sz="4000" dirty="0">
              <a:solidFill>
                <a:srgbClr val="05B48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57" y="690113"/>
            <a:ext cx="12887865" cy="657332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264" y="5469148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264" y="5153316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264" y="4963535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264" y="4773755"/>
            <a:ext cx="1000664" cy="221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758" y="4672266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264" y="4514350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4345779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5275" y="3907249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5275" y="3548897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0769" y="3379105"/>
            <a:ext cx="1000664" cy="189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586" y="213724"/>
            <a:ext cx="4484465" cy="4418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5B48E"/>
                </a:solidFill>
                <a:latin typeface="Comic Sans MS" pitchFamily="66" charset="0"/>
              </a:rPr>
              <a:t>ШКОЛЫ ШНОР</a:t>
            </a:r>
            <a:endParaRPr lang="ru-RU" sz="4000" dirty="0">
              <a:solidFill>
                <a:srgbClr val="05B48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3" y="655608"/>
            <a:ext cx="12456544" cy="620239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869283" y="1552755"/>
            <a:ext cx="878769" cy="13284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78815" y="1894936"/>
            <a:ext cx="878769" cy="13284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381555" y="626277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3900410" y="625673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4896929" y="623387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6412303" y="623387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954328" y="623387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7558010" y="621101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8067436" y="6211016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8502770" y="6238184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9044795" y="6273123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9552314" y="6256737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10042022" y="6220075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11091566" y="6227404"/>
            <a:ext cx="276045" cy="45719"/>
          </a:xfrm>
          <a:prstGeom prst="mathMinus">
            <a:avLst/>
          </a:prstGeom>
          <a:ln>
            <a:solidFill>
              <a:srgbClr val="F950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7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1" y="1009721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977B13-7F8E-4D16-8015-64D08E6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81000" y="550307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080999" y="5499000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BE427D3-A48D-4391-9C38-E79DE48064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3981000" y="5544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1084497" y="2574000"/>
            <a:ext cx="4597087" cy="23074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Сайт УО города Лабинска Лабинского района: </a:t>
            </a:r>
            <a:r>
              <a:rPr lang="en-US" sz="2400" dirty="0">
                <a:solidFill>
                  <a:schemeClr val="bg1"/>
                </a:solidFill>
              </a:rPr>
              <a:t>https://www.edulabinsk.ru/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ШНОР: </a:t>
            </a:r>
            <a:r>
              <a:rPr lang="en-US" sz="2400" dirty="0" smtClean="0">
                <a:solidFill>
                  <a:schemeClr val="bg1"/>
                </a:solidFill>
              </a:rPr>
              <a:t>https</a:t>
            </a:r>
            <a:r>
              <a:rPr lang="en-US" sz="2400" dirty="0">
                <a:solidFill>
                  <a:schemeClr val="bg1"/>
                </a:solidFill>
              </a:rPr>
              <a:t>://www.edulabinsk.ru/documents/shnor1/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Ссылка на документы по проекту 500+ , ШНОР: </a:t>
            </a:r>
            <a:r>
              <a:rPr lang="en-US" sz="2400" dirty="0">
                <a:solidFill>
                  <a:schemeClr val="bg1"/>
                </a:solidFill>
              </a:rPr>
              <a:t>https://www.edulabinsk.ru/documents/shnor/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/>
          <a:stretch/>
        </p:blipFill>
        <p:spPr bwMode="auto">
          <a:xfrm>
            <a:off x="5950424" y="-9000"/>
            <a:ext cx="6241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7385" y="217442"/>
            <a:ext cx="1053564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«Информационно-методический центр»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065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Лабинска Лабинского района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19471" y="1098588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831151" y="6274510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22858" y="1310553"/>
            <a:ext cx="10830167" cy="12422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Школы </a:t>
            </a: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ШНОР и проекту «500+» </a:t>
            </a: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altLang="ru-RU" sz="3600" b="1" dirty="0" smtClean="0">
                <a:solidFill>
                  <a:srgbClr val="05B48E"/>
                </a:solidFill>
                <a:latin typeface="+mn-lt"/>
                <a:cs typeface="Times New Roman" panose="02020603050405020304" pitchFamily="18" charset="0"/>
              </a:rPr>
              <a:t>Лабинском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56165"/>
              </p:ext>
            </p:extLst>
          </p:nvPr>
        </p:nvGraphicFramePr>
        <p:xfrm>
          <a:off x="518636" y="2974022"/>
          <a:ext cx="11230540" cy="2909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333"/>
                <a:gridCol w="2807333"/>
                <a:gridCol w="2807333"/>
                <a:gridCol w="2808541"/>
              </a:tblGrid>
              <a:tr h="581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школ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ШНОР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территории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ШНОР в среднем по краю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5, № 6, № 9, № 13, № 15, № 16, № 20, № 21, № 22, № 25, № 26, № 27, № 28, № 30, № 31,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2383" y="105115"/>
            <a:ext cx="998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Что было выполнено в рамках реализации проекта «500+»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6390" y="6339009"/>
            <a:ext cx="9745680" cy="49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 ФИСОКО внесены сведения о школах, о муниципальных координаторах, о кураторах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8330" y="5830846"/>
            <a:ext cx="8913739" cy="477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Завершено анкетирование всех категорий участников образовательного процесса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9140" y="5276946"/>
            <a:ext cx="7790688" cy="5325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 smtClean="0">
                <a:solidFill>
                  <a:schemeClr val="bg1"/>
                </a:solidFill>
              </a:rPr>
              <a:t> в ФИС ОКО и МЭДК рисковые профили школ (РПШ)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1779" y="4748542"/>
            <a:ext cx="6748049" cy="493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ОО провели анализ РПШ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6606" y="3357336"/>
            <a:ext cx="4493222" cy="718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ОО загрузила файл самодиагностики в МЭДК, куратор подтвердил правильно выполненную работу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78438" y="4129206"/>
            <a:ext cx="5608790" cy="600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Куратор посетил школу, намечен план работы, проведена самодиагностика ОО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80592" y="1168067"/>
            <a:ext cx="2789236" cy="1057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Муниципальный координатор проекта 500+ координировал работу на всех этапах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82263" y="2273435"/>
            <a:ext cx="3587565" cy="1053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Выбранные направления рисков загружены в ИС МЭДК (согласно загруженному файлу самодиагностики)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73306" y="1611267"/>
            <a:ext cx="89606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пилотный проект «500+» в 2020 году входила СОШ № 6 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184" y="2433987"/>
            <a:ext cx="68574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 «500+» в 2021 году вошли 2 </a:t>
            </a: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5B4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(СОШ № 13, СОШ № 22)</a:t>
            </a:r>
            <a:endParaRPr lang="ru-RU" sz="2400" b="1" dirty="0">
              <a:solidFill>
                <a:srgbClr val="05B48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0621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90446" y="138104"/>
            <a:ext cx="1061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Информационная система  мониторинга электронных  дорожных карт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ИС МЭДК – 500+ (так же планы  составлены школами ШНОР </a:t>
            </a:r>
            <a:r>
              <a:rPr lang="ru-RU" sz="2400" b="1" dirty="0" smtClean="0">
                <a:solidFill>
                  <a:srgbClr val="0070C0"/>
                </a:solidFill>
              </a:rPr>
              <a:t>Лабинского) </a:t>
            </a:r>
            <a:r>
              <a:rPr lang="ru-RU" sz="2400" b="1" dirty="0" smtClean="0">
                <a:solidFill>
                  <a:srgbClr val="0070C0"/>
                </a:solidFill>
              </a:rPr>
              <a:t>района)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1" t="1395" r="6722"/>
          <a:stretch/>
        </p:blipFill>
        <p:spPr>
          <a:xfrm>
            <a:off x="6103616" y="1068270"/>
            <a:ext cx="5086778" cy="5690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7" t="-74" r="3271"/>
          <a:stretch/>
        </p:blipFill>
        <p:spPr>
          <a:xfrm>
            <a:off x="150206" y="1068270"/>
            <a:ext cx="5930781" cy="522148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3691173" y="4768433"/>
            <a:ext cx="2245956" cy="225598"/>
          </a:xfrm>
          <a:prstGeom prst="rightArrow">
            <a:avLst/>
          </a:prstGeom>
          <a:solidFill>
            <a:srgbClr val="962478"/>
          </a:solidFill>
          <a:ln>
            <a:solidFill>
              <a:srgbClr val="9624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860676">
            <a:off x="2222477" y="5481329"/>
            <a:ext cx="1642381" cy="227950"/>
          </a:xfrm>
          <a:prstGeom prst="rightArrow">
            <a:avLst/>
          </a:prstGeom>
          <a:solidFill>
            <a:srgbClr val="9624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21219" y="4807550"/>
            <a:ext cx="786258" cy="22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РПШ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9992" y="969101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65390" y="172503"/>
            <a:ext cx="1078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Программа развития (концепция и среднесрочная)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213" y="1068270"/>
            <a:ext cx="4376377" cy="54351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документе школа описывает те изменения, которые ей предстоит совершить в виде конкретных задач. Школе также необходимо указать критерии решения этих задач, используя которые сама школа убедится в том, что она их решила. Рекомендуется обсуждать критерии максимально широко на собраниях педагогического коллектива. Куратор призван помочь школе в выборе таких критериев. Программа развития размещается в ИС МЭДК и согласуется куратором. Это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 есть механизм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если куратор не согласен с положениями программы,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чате, что именно, в его понимании, нужно изменить, чтобы добиться желаемых результатов.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53" y="1065181"/>
            <a:ext cx="6996622" cy="54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94" y="732548"/>
            <a:ext cx="8169348" cy="97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45" y="46213"/>
            <a:ext cx="1196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Координация деятельности по проектам ШНОР и 500+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733899"/>
            <a:ext cx="11723955" cy="3942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Школы имеют 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кураторов, определена базовая школа в Лабинском районе - МОБУ СОШ № 11 им. Героя России И.В.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Марьенкова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Лабинска Лабинского района, учителя и административный персонал являются кураторами. Также кураторство осуществляется методистами МБУ ИМЦ города Лабинска Лабинского района. 18 декабря подписан приказ о работе наставнического центра, определена рабочая группа, утверждено положение, 18 февраля утверждена работа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по сопровождению школ с низкими результатами. За каждой школой закреплены кураторы. Осуществляется работа по дорожной карте. В мае 2021 года </a:t>
            </a:r>
            <a:r>
              <a:rPr lang="ru-RU" sz="2000" dirty="0" err="1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0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сообщества предоставили отчеты по работе со школами ШНОР, мастер-классы. Документы размещены на сайте УО Лабинский район, отправлены на МОН и МП КК. Каждой школой проведена самодиагностика, разработаны планы по преодолению рисков. В апреле 2021 года проведён муниципальный (краевой) мониторинг деятельности педагогов, школ ШНОР, по результатам мониторинга - скорректированы планы работы школ </a:t>
            </a:r>
            <a:r>
              <a:rPr lang="ru-RU" sz="20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ШНОР.</a:t>
            </a:r>
            <a:endParaRPr lang="ru-RU" sz="2000" b="1" dirty="0" smtClean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976733"/>
            <a:ext cx="11723955" cy="187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Шаги по решению трудностей по работе в проекте 500+</a:t>
            </a:r>
          </a:p>
          <a:p>
            <a:r>
              <a:rPr lang="ru-RU" sz="2700" b="1" dirty="0" smtClean="0">
                <a:solidFill>
                  <a:srgbClr val="00B0F0"/>
                </a:solidFill>
              </a:rPr>
              <a:t>Школа          Кураторы (</a:t>
            </a:r>
            <a:r>
              <a:rPr lang="ru-RU" sz="2700" b="1" dirty="0" err="1" smtClean="0">
                <a:solidFill>
                  <a:srgbClr val="00B0F0"/>
                </a:solidFill>
              </a:rPr>
              <a:t>Конелец</a:t>
            </a:r>
            <a:r>
              <a:rPr lang="ru-RU" sz="2700" b="1" dirty="0" smtClean="0">
                <a:solidFill>
                  <a:srgbClr val="00B0F0"/>
                </a:solidFill>
              </a:rPr>
              <a:t> Н.И., Яковенко Н.В.)        Муниципальный координатор (И.А. Алифанова)        сотрудники ЦОКО</a:t>
            </a:r>
          </a:p>
          <a:p>
            <a:r>
              <a:rPr lang="ru-RU" sz="2700" b="1" dirty="0" smtClean="0">
                <a:solidFill>
                  <a:srgbClr val="00B0F0"/>
                </a:solidFill>
              </a:rPr>
              <a:t>Региональный координатор         Федеральный организатор          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457055" y="1677498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124462" y="1691503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8297801" y="2075550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989695" y="2055652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9191" y="2505699"/>
            <a:ext cx="508477" cy="22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70" y="310551"/>
            <a:ext cx="10515600" cy="4829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униципальный </a:t>
            </a:r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(краевой) мониторинг деятельности </a:t>
            </a:r>
            <a:r>
              <a:rPr lang="ru-RU" sz="2800" dirty="0" smtClean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800" dirty="0">
                <a:solidFill>
                  <a:srgbClr val="05B4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ШНОР</a:t>
            </a:r>
            <a:endParaRPr lang="ru-RU" sz="2800" dirty="0">
              <a:solidFill>
                <a:srgbClr val="05B4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450022"/>
              </p:ext>
            </p:extLst>
          </p:nvPr>
        </p:nvGraphicFramePr>
        <p:xfrm>
          <a:off x="569346" y="1017919"/>
          <a:ext cx="11024557" cy="5262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307"/>
                <a:gridCol w="983965"/>
                <a:gridCol w="560237"/>
                <a:gridCol w="702208"/>
                <a:gridCol w="1169618"/>
                <a:gridCol w="1169618"/>
                <a:gridCol w="931545"/>
                <a:gridCol w="931545"/>
                <a:gridCol w="931545"/>
                <a:gridCol w="817969"/>
              </a:tblGrid>
              <a:tr h="5803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педагогов, преподающих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и доли педагогов по уровням сформированности  предметных компетенций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системных дефицитов, требующих устранения (уровень 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локальных дефицитов, рекомендуемых к устранению (уровень 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наличие несущественных  дефицитов, восполняемых по желанию педагога (уровень 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отсутствие дефицитов (уровень D)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системными дефицитами (уровень 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локальными дефицитами (уровеньВ)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педагогов с несущественными дефицитами (уровень 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педагогов без предметных дефицитов (уровень D)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</a:tr>
              <a:tr h="418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преподаваемый учебный 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vert="vert27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иностранный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  <a:tr h="214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20" marR="6692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6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103495" y="1629000"/>
            <a:ext cx="57225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chemeClr val="accent1"/>
              </a:solidFill>
            </a:endParaRPr>
          </a:p>
          <a:p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   Мотивирующие инструменты выхода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cs typeface="Calibri" pitchFamily="34" charset="0"/>
              </a:rPr>
              <a:t>     школы из кризиса</a:t>
            </a:r>
            <a:endParaRPr lang="ru-RU" sz="4000" b="1" i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353061" y="2456421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4060844" y="2329478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5353061" y="3880989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6141000" y="291847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логотип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 b="5639"/>
          <a:stretch/>
        </p:blipFill>
        <p:spPr bwMode="auto">
          <a:xfrm>
            <a:off x="493655" y="9000"/>
            <a:ext cx="3228204" cy="1850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129747" y="5634000"/>
            <a:ext cx="722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           Кейс проекта 500+ директора </a:t>
            </a:r>
            <a:r>
              <a:rPr lang="ru-RU" sz="2000" b="1" i="1" dirty="0">
                <a:solidFill>
                  <a:srgbClr val="0070C0"/>
                </a:solidFill>
              </a:rPr>
              <a:t>МОБУ СОШ №6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        им. А.Г. Турчанинова </a:t>
            </a:r>
            <a:r>
              <a:rPr lang="ru-RU" sz="2000" b="1" i="1" dirty="0">
                <a:solidFill>
                  <a:srgbClr val="0070C0"/>
                </a:solidFill>
              </a:rPr>
              <a:t>г. </a:t>
            </a:r>
            <a:r>
              <a:rPr lang="ru-RU" sz="2000" b="1" i="1" dirty="0" smtClean="0">
                <a:solidFill>
                  <a:srgbClr val="0070C0"/>
                </a:solidFill>
              </a:rPr>
              <a:t>Лабинска МО </a:t>
            </a:r>
            <a:r>
              <a:rPr lang="ru-RU" sz="2000" b="1" i="1" dirty="0">
                <a:solidFill>
                  <a:srgbClr val="0070C0"/>
                </a:solidFill>
              </a:rPr>
              <a:t>Лабинский </a:t>
            </a:r>
            <a:r>
              <a:rPr lang="ru-RU" sz="2000" b="1" i="1" dirty="0" smtClean="0">
                <a:solidFill>
                  <a:srgbClr val="0070C0"/>
                </a:solidFill>
              </a:rPr>
              <a:t>район                                                                                                                 Базавлуцкого Валерия Петровича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64" y="-6297"/>
            <a:ext cx="5421000" cy="6897428"/>
          </a:xfrm>
          <a:prstGeom prst="teardrop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61" y="3690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omic Sans MS" pitchFamily="66" charset="0"/>
              </a:rPr>
              <a:t>Этапы трансформации нашей школы</a:t>
            </a:r>
            <a:endParaRPr lang="ru-RU" sz="40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A48C154C-3FA4-4335-B0FB-7F236377D726}"/>
              </a:ext>
            </a:extLst>
          </p:cNvPr>
          <p:cNvSpPr/>
          <p:nvPr/>
        </p:nvSpPr>
        <p:spPr>
          <a:xfrm>
            <a:off x="8301000" y="2169000"/>
            <a:ext cx="2745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BEE9D6-ADFC-4877-9809-AD0AE831AB63}"/>
              </a:ext>
            </a:extLst>
          </p:cNvPr>
          <p:cNvSpPr/>
          <p:nvPr/>
        </p:nvSpPr>
        <p:spPr>
          <a:xfrm>
            <a:off x="6616850" y="2529000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EBBE701-E1EB-4DA8-9733-C73CDA8A9647}"/>
              </a:ext>
            </a:extLst>
          </p:cNvPr>
          <p:cNvSpPr/>
          <p:nvPr/>
        </p:nvSpPr>
        <p:spPr>
          <a:xfrm>
            <a:off x="4929525" y="2529000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6D86110-9E15-4D70-B7AB-AED26B826804}"/>
              </a:ext>
            </a:extLst>
          </p:cNvPr>
          <p:cNvSpPr/>
          <p:nvPr/>
        </p:nvSpPr>
        <p:spPr>
          <a:xfrm>
            <a:off x="3243305" y="2529000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131F0AD-44EA-4018-B2C2-815E35B599CF}"/>
              </a:ext>
            </a:extLst>
          </p:cNvPr>
          <p:cNvSpPr/>
          <p:nvPr/>
        </p:nvSpPr>
        <p:spPr>
          <a:xfrm>
            <a:off x="1552805" y="2529000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461C03-119D-4D01-9DE9-41877984F883}"/>
              </a:ext>
            </a:extLst>
          </p:cNvPr>
          <p:cNvSpPr txBox="1"/>
          <p:nvPr/>
        </p:nvSpPr>
        <p:spPr>
          <a:xfrm>
            <a:off x="8571000" y="2619000"/>
            <a:ext cx="2044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Реализация мер в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ответ на риски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03A5CE-C57E-459E-8D5A-B6D596CB3361}"/>
              </a:ext>
            </a:extLst>
          </p:cNvPr>
          <p:cNvSpPr txBox="1"/>
          <p:nvPr/>
        </p:nvSpPr>
        <p:spPr>
          <a:xfrm>
            <a:off x="6624847" y="2709000"/>
            <a:ext cx="1638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Анализ ресурсов,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постановка задач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3A9E84-6FC3-4A89-937C-CA58C41AC63A}"/>
              </a:ext>
            </a:extLst>
          </p:cNvPr>
          <p:cNvSpPr txBox="1"/>
          <p:nvPr/>
        </p:nvSpPr>
        <p:spPr>
          <a:xfrm>
            <a:off x="4881000" y="2799000"/>
            <a:ext cx="177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Определение мер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07769-5E7A-44A5-8769-9C6993022F20}"/>
              </a:ext>
            </a:extLst>
          </p:cNvPr>
          <p:cNvSpPr txBox="1"/>
          <p:nvPr/>
        </p:nvSpPr>
        <p:spPr>
          <a:xfrm>
            <a:off x="3335940" y="2619000"/>
            <a:ext cx="15935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</a:rPr>
              <a:t>Самодиагностика, </a:t>
            </a: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</a:rPr>
              <a:t>определение рисков</a:t>
            </a:r>
            <a:endParaRPr lang="ru-RU" sz="13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6978E3-B9FB-4F5D-8524-32D0CE62B411}"/>
              </a:ext>
            </a:extLst>
          </p:cNvPr>
          <p:cNvSpPr txBox="1"/>
          <p:nvPr/>
        </p:nvSpPr>
        <p:spPr>
          <a:xfrm>
            <a:off x="1631626" y="261900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i="1" dirty="0" smtClean="0">
                <a:solidFill>
                  <a:schemeClr val="bg1"/>
                </a:solidFill>
              </a:rPr>
              <a:t>Попадание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 список ШНОР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EFF70D3-AE62-4612-BEF3-3E785242B4F9}"/>
              </a:ext>
            </a:extLst>
          </p:cNvPr>
          <p:cNvSpPr/>
          <p:nvPr/>
        </p:nvSpPr>
        <p:spPr>
          <a:xfrm>
            <a:off x="2464486" y="3519000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DFE8862-6624-4F5C-BB62-FBC1165E9ECD}"/>
              </a:ext>
            </a:extLst>
          </p:cNvPr>
          <p:cNvSpPr/>
          <p:nvPr/>
        </p:nvSpPr>
        <p:spPr>
          <a:xfrm>
            <a:off x="4161000" y="3513034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AA6C0A4-C023-4BC1-9888-0AF9B54B3DC0}"/>
              </a:ext>
            </a:extLst>
          </p:cNvPr>
          <p:cNvSpPr/>
          <p:nvPr/>
        </p:nvSpPr>
        <p:spPr>
          <a:xfrm>
            <a:off x="5882720" y="351900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8D32582-3C34-4F29-966A-5D46757767E8}"/>
              </a:ext>
            </a:extLst>
          </p:cNvPr>
          <p:cNvSpPr/>
          <p:nvPr/>
        </p:nvSpPr>
        <p:spPr>
          <a:xfrm>
            <a:off x="7536000" y="3519000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4E48807-2061-427A-8CE7-A6BC37B73B5C}"/>
              </a:ext>
            </a:extLst>
          </p:cNvPr>
          <p:cNvSpPr/>
          <p:nvPr/>
        </p:nvSpPr>
        <p:spPr>
          <a:xfrm>
            <a:off x="9439486" y="347400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1826693" y="4180689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Качество образовательных результатов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313C17D-2BFC-44BA-9A32-CDE289552384}"/>
              </a:ext>
            </a:extLst>
          </p:cNvPr>
          <p:cNvSpPr/>
          <p:nvPr/>
        </p:nvSpPr>
        <p:spPr>
          <a:xfrm>
            <a:off x="3791126" y="3990636"/>
            <a:ext cx="17159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Создание условий для индивидуализации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915916D-ED49-407F-8D3E-29517D60712A}"/>
              </a:ext>
            </a:extLst>
          </p:cNvPr>
          <p:cNvSpPr/>
          <p:nvPr/>
        </p:nvSpPr>
        <p:spPr>
          <a:xfrm>
            <a:off x="5553748" y="4180689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Объективность оценивания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314140D-102B-4362-A684-1DD13C13DA64}"/>
              </a:ext>
            </a:extLst>
          </p:cNvPr>
          <p:cNvSpPr/>
          <p:nvPr/>
        </p:nvSpPr>
        <p:spPr>
          <a:xfrm>
            <a:off x="7230846" y="4127347"/>
            <a:ext cx="162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Вовлеченность родителей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D929AD0-7926-449C-BD01-0FBA78A3C546}"/>
              </a:ext>
            </a:extLst>
          </p:cNvPr>
          <p:cNvSpPr/>
          <p:nvPr/>
        </p:nvSpPr>
        <p:spPr>
          <a:xfrm>
            <a:off x="9108748" y="4113746"/>
            <a:ext cx="1624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Повышение результатов ВПР, ГИА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41000" y="3564000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06000" y="3564000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961000" y="3564000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581000" y="3564000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71000" y="3519000"/>
            <a:ext cx="360000" cy="360000"/>
          </a:xfrm>
          <a:prstGeom prst="rect">
            <a:avLst/>
          </a:prstGeom>
        </p:spPr>
      </p:pic>
      <p:pic>
        <p:nvPicPr>
          <p:cNvPr id="33" name="Picture 6" descr="b0031op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" y="137778"/>
            <a:ext cx="1825980" cy="1536222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/>
          <p:cNvSpPr/>
          <p:nvPr/>
        </p:nvSpPr>
        <p:spPr>
          <a:xfrm>
            <a:off x="111000" y="5409000"/>
            <a:ext cx="2136000" cy="698364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Приоритет </a:t>
            </a:r>
            <a:r>
              <a:rPr lang="ru-RU" b="1" i="1" dirty="0" smtClean="0">
                <a:solidFill>
                  <a:schemeClr val="bg1"/>
                </a:solidFill>
              </a:rPr>
              <a:t>№2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45000" y="4094850"/>
            <a:ext cx="2271000" cy="705147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Приоритет № 1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1781693" y="540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Методическое сопровождение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3531000" y="540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Профессиональное развитие педагогов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5376000" y="5343003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Создание условий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 для изменения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преподавания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7266000" y="5190965"/>
            <a:ext cx="2424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Развитие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корпоративного обучения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649DD40-7B6A-4418-BE82-8CCBD05A4511}"/>
              </a:ext>
            </a:extLst>
          </p:cNvPr>
          <p:cNvSpPr/>
          <p:nvPr/>
        </p:nvSpPr>
        <p:spPr>
          <a:xfrm>
            <a:off x="9246000" y="5319000"/>
            <a:ext cx="242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Совершенствование методической работы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1496</Words>
  <Application>Microsoft Office PowerPoint</Application>
  <PresentationFormat>Широкоэкранный</PresentationFormat>
  <Paragraphs>291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Тема Office</vt:lpstr>
      <vt:lpstr>О работе со школами ШНОР и проекту «500+» в Лабинском районе</vt:lpstr>
      <vt:lpstr>Школы ШНОР и проекту «500+»  в Лабинском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(краевой) мониторинг деятельности педагогов школ ШНОР</vt:lpstr>
      <vt:lpstr>Презентация PowerPoint</vt:lpstr>
      <vt:lpstr>Этапы трансформации нашей школы</vt:lpstr>
      <vt:lpstr>Мотивирующими инструментами  для выхода МОБУ СОШ № 6 г. Лабинска  из кризиса стали</vt:lpstr>
      <vt:lpstr>Наибольший эффект получен от  внедрения следующих решений</vt:lpstr>
      <vt:lpstr>Результат трансформации школы- формирование образовательной среды нового  качественного уровня</vt:lpstr>
      <vt:lpstr>Результат трансформации школы- формирование образовательной среды нового  качественного уровня</vt:lpstr>
      <vt:lpstr>ШКОЛЫ ШНОР: № 5, № 6, № 9, № 13, № 15, № 16, № 20, № 21, № 22, № 25, № 26, № 27, № 28, № 30, № 31, № 32</vt:lpstr>
      <vt:lpstr>ШКОЛЫ ШНОР</vt:lpstr>
      <vt:lpstr>ШКОЛЫ ШНОР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Сторчак Ольга Анатольевна</dc:creator>
  <cp:lastModifiedBy>user2</cp:lastModifiedBy>
  <cp:revision>542</cp:revision>
  <cp:lastPrinted>2020-10-29T10:54:39Z</cp:lastPrinted>
  <dcterms:created xsi:type="dcterms:W3CDTF">2019-06-11T06:39:40Z</dcterms:created>
  <dcterms:modified xsi:type="dcterms:W3CDTF">2021-10-13T12:59:09Z</dcterms:modified>
</cp:coreProperties>
</file>