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432" r:id="rId3"/>
    <p:sldId id="401" r:id="rId4"/>
    <p:sldId id="417" r:id="rId5"/>
    <p:sldId id="420" r:id="rId6"/>
    <p:sldId id="411" r:id="rId7"/>
    <p:sldId id="435" r:id="rId8"/>
    <p:sldId id="421" r:id="rId9"/>
    <p:sldId id="424" r:id="rId10"/>
    <p:sldId id="422" r:id="rId11"/>
    <p:sldId id="434" r:id="rId12"/>
    <p:sldId id="426" r:id="rId13"/>
    <p:sldId id="427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F9C59E-FE01-4C2A-8095-881CD5306AC6}">
          <p14:sldIdLst>
            <p14:sldId id="277"/>
            <p14:sldId id="432"/>
            <p14:sldId id="401"/>
            <p14:sldId id="417"/>
            <p14:sldId id="420"/>
            <p14:sldId id="411"/>
            <p14:sldId id="435"/>
            <p14:sldId id="421"/>
            <p14:sldId id="424"/>
            <p14:sldId id="422"/>
            <p14:sldId id="434"/>
            <p14:sldId id="426"/>
            <p14:sldId id="427"/>
          </p14:sldIdLst>
        </p14:section>
        <p14:section name="Раздел без заголовка" id="{170CF46B-3994-4F96-B82F-4A00842DEE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48E"/>
    <a:srgbClr val="F95022"/>
    <a:srgbClr val="962478"/>
    <a:srgbClr val="EB8DD7"/>
    <a:srgbClr val="FE4203"/>
    <a:srgbClr val="F86F38"/>
    <a:srgbClr val="065889"/>
    <a:srgbClr val="44546A"/>
    <a:srgbClr val="A5A5A5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659" autoAdjust="0"/>
  </p:normalViewPr>
  <p:slideViewPr>
    <p:cSldViewPr snapToGrid="0">
      <p:cViewPr varScale="1">
        <p:scale>
          <a:sx n="66" d="100"/>
          <a:sy n="66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Всероссийские</a:t>
            </a:r>
            <a:r>
              <a:rPr lang="ru-RU" baseline="0" dirty="0" smtClean="0"/>
              <a:t> проверочные работы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0572863174713E-2"/>
          <c:y val="0.15770896216290253"/>
          <c:w val="0.9331478945566587"/>
          <c:h val="0.6251713840662342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4.3</c:v>
                </c:pt>
                <c:pt idx="1">
                  <c:v>1.5</c:v>
                </c:pt>
                <c:pt idx="2">
                  <c:v>5.5</c:v>
                </c:pt>
                <c:pt idx="3">
                  <c:v>6.5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76-4846-AA53-5BE742347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2.4</c:v>
                </c:pt>
                <c:pt idx="1">
                  <c:v>1.8</c:v>
                </c:pt>
                <c:pt idx="2">
                  <c:v>3.6</c:v>
                </c:pt>
                <c:pt idx="3">
                  <c:v>5.5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76-4846-AA53-5BE742347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Предметы естественного и гуманитарного циклов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3.6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76-4846-AA53-5BE74234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054896"/>
        <c:axId val="272055288"/>
        <c:axId val="0"/>
      </c:bar3DChart>
      <c:catAx>
        <c:axId val="27205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055288"/>
        <c:crosses val="autoZero"/>
        <c:auto val="1"/>
        <c:lblAlgn val="ctr"/>
        <c:lblOffset val="100"/>
        <c:noMultiLvlLbl val="0"/>
      </c:catAx>
      <c:valAx>
        <c:axId val="27205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0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E1D22-FD5F-4A7B-A5AA-F28703EFCC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D00D-2B0D-4258-89F0-ADC3258BD4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endParaRPr lang="ru-RU" sz="1400" b="1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ДОРОЖНОЙ КАРТЫ  в Лабинском районе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по реализации проекта «Исследования </a:t>
          </a:r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 уроке»</a:t>
          </a:r>
          <a:endParaRPr lang="ru-RU" sz="14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0A9045-A058-4065-A90C-2655A2E4676B}" type="parTrans" cxnId="{86107908-4E0E-4237-8024-C5A2A2B034FE}">
      <dgm:prSet/>
      <dgm:spPr/>
      <dgm:t>
        <a:bodyPr/>
        <a:lstStyle/>
        <a:p>
          <a:endParaRPr lang="ru-RU"/>
        </a:p>
      </dgm:t>
    </dgm:pt>
    <dgm:pt modelId="{3D5651DC-552F-448A-A855-B0B186AF709E}" type="sibTrans" cxnId="{86107908-4E0E-4237-8024-C5A2A2B034FE}">
      <dgm:prSet/>
      <dgm:spPr/>
      <dgm:t>
        <a:bodyPr/>
        <a:lstStyle/>
        <a:p>
          <a:endParaRPr lang="ru-RU"/>
        </a:p>
      </dgm:t>
    </dgm:pt>
    <dgm:pt modelId="{C38B1B1C-7269-4245-8BE0-9FD3D8159936}" type="pres">
      <dgm:prSet presAssocID="{9DDE1D22-FD5F-4A7B-A5AA-F28703EFC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F1E8B-BC8D-4A04-83CA-EE3A68F3D4F9}" type="pres">
      <dgm:prSet presAssocID="{AFB1D00D-2B0D-4258-89F0-ADC3258BD489}" presName="composite" presStyleCnt="0"/>
      <dgm:spPr/>
    </dgm:pt>
    <dgm:pt modelId="{57AF2D20-8B6D-4785-9676-13C3D78C917C}" type="pres">
      <dgm:prSet presAssocID="{AFB1D00D-2B0D-4258-89F0-ADC3258BD489}" presName="parentText" presStyleLbl="alignNode1" presStyleIdx="0" presStyleCnt="1" custScaleX="103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129C-71B7-46C1-BFB8-CDC21487D6F5}" type="pres">
      <dgm:prSet presAssocID="{AFB1D00D-2B0D-4258-89F0-ADC3258BD489}" presName="descendantText" presStyleLbl="alignAcc1" presStyleIdx="0" presStyleCnt="1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86107908-4E0E-4237-8024-C5A2A2B034FE}" srcId="{9DDE1D22-FD5F-4A7B-A5AA-F28703EFCC1E}" destId="{AFB1D00D-2B0D-4258-89F0-ADC3258BD489}" srcOrd="0" destOrd="0" parTransId="{6F0A9045-A058-4065-A90C-2655A2E4676B}" sibTransId="{3D5651DC-552F-448A-A855-B0B186AF709E}"/>
    <dgm:cxn modelId="{B4E786A6-1708-4F96-82E0-339A6EC10B63}" type="presOf" srcId="{9DDE1D22-FD5F-4A7B-A5AA-F28703EFCC1E}" destId="{C38B1B1C-7269-4245-8BE0-9FD3D8159936}" srcOrd="0" destOrd="0" presId="urn:microsoft.com/office/officeart/2005/8/layout/chevron2"/>
    <dgm:cxn modelId="{DFA73BED-36DD-410A-84C5-E0589DF14AB3}" type="presOf" srcId="{AFB1D00D-2B0D-4258-89F0-ADC3258BD489}" destId="{57AF2D20-8B6D-4785-9676-13C3D78C917C}" srcOrd="0" destOrd="0" presId="urn:microsoft.com/office/officeart/2005/8/layout/chevron2"/>
    <dgm:cxn modelId="{D126A1C0-47BD-47AE-B580-F44FB06105C2}" type="presParOf" srcId="{C38B1B1C-7269-4245-8BE0-9FD3D8159936}" destId="{351F1E8B-BC8D-4A04-83CA-EE3A68F3D4F9}" srcOrd="0" destOrd="0" presId="urn:microsoft.com/office/officeart/2005/8/layout/chevron2"/>
    <dgm:cxn modelId="{C59BA2D5-6020-42DF-9E57-6E266EDD8F0F}" type="presParOf" srcId="{351F1E8B-BC8D-4A04-83CA-EE3A68F3D4F9}" destId="{57AF2D20-8B6D-4785-9676-13C3D78C917C}" srcOrd="0" destOrd="0" presId="urn:microsoft.com/office/officeart/2005/8/layout/chevron2"/>
    <dgm:cxn modelId="{C2199711-73E3-4E21-8FB4-3123F58E93FA}" type="presParOf" srcId="{351F1E8B-BC8D-4A04-83CA-EE3A68F3D4F9}" destId="{4319129C-71B7-46C1-BFB8-CDC21487D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E1D22-FD5F-4A7B-A5AA-F28703EFCC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D00D-2B0D-4258-89F0-ADC3258BD4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endParaRPr lang="ru-RU" sz="14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приказа по формированию команды учителей, реализующих проект в школах ШНОР «Исследование </a:t>
          </a: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 уроке»</a:t>
          </a:r>
          <a:endParaRPr lang="ru-RU" sz="14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0A9045-A058-4065-A90C-2655A2E4676B}" type="parTrans" cxnId="{86107908-4E0E-4237-8024-C5A2A2B034FE}">
      <dgm:prSet/>
      <dgm:spPr/>
      <dgm:t>
        <a:bodyPr/>
        <a:lstStyle/>
        <a:p>
          <a:endParaRPr lang="ru-RU"/>
        </a:p>
      </dgm:t>
    </dgm:pt>
    <dgm:pt modelId="{3D5651DC-552F-448A-A855-B0B186AF709E}" type="sibTrans" cxnId="{86107908-4E0E-4237-8024-C5A2A2B034FE}">
      <dgm:prSet/>
      <dgm:spPr/>
      <dgm:t>
        <a:bodyPr/>
        <a:lstStyle/>
        <a:p>
          <a:endParaRPr lang="ru-RU"/>
        </a:p>
      </dgm:t>
    </dgm:pt>
    <dgm:pt modelId="{C38B1B1C-7269-4245-8BE0-9FD3D8159936}" type="pres">
      <dgm:prSet presAssocID="{9DDE1D22-FD5F-4A7B-A5AA-F28703EFC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F1E8B-BC8D-4A04-83CA-EE3A68F3D4F9}" type="pres">
      <dgm:prSet presAssocID="{AFB1D00D-2B0D-4258-89F0-ADC3258BD489}" presName="composite" presStyleCnt="0"/>
      <dgm:spPr/>
    </dgm:pt>
    <dgm:pt modelId="{57AF2D20-8B6D-4785-9676-13C3D78C917C}" type="pres">
      <dgm:prSet presAssocID="{AFB1D00D-2B0D-4258-89F0-ADC3258BD489}" presName="parentText" presStyleLbl="alignNode1" presStyleIdx="0" presStyleCnt="1" custScaleX="103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129C-71B7-46C1-BFB8-CDC21487D6F5}" type="pres">
      <dgm:prSet presAssocID="{AFB1D00D-2B0D-4258-89F0-ADC3258BD489}" presName="descendantText" presStyleLbl="alignAcc1" presStyleIdx="0" presStyleCnt="1" custScaleY="100000" custLinFactNeighborX="166" custLinFactNeighborY="72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86107908-4E0E-4237-8024-C5A2A2B034FE}" srcId="{9DDE1D22-FD5F-4A7B-A5AA-F28703EFCC1E}" destId="{AFB1D00D-2B0D-4258-89F0-ADC3258BD489}" srcOrd="0" destOrd="0" parTransId="{6F0A9045-A058-4065-A90C-2655A2E4676B}" sibTransId="{3D5651DC-552F-448A-A855-B0B186AF709E}"/>
    <dgm:cxn modelId="{8E8BA622-8D03-444D-9E3D-818635AF088D}" type="presOf" srcId="{9DDE1D22-FD5F-4A7B-A5AA-F28703EFCC1E}" destId="{C38B1B1C-7269-4245-8BE0-9FD3D8159936}" srcOrd="0" destOrd="0" presId="urn:microsoft.com/office/officeart/2005/8/layout/chevron2"/>
    <dgm:cxn modelId="{8C06592B-1C6E-4E17-8686-4D73678762BF}" type="presOf" srcId="{AFB1D00D-2B0D-4258-89F0-ADC3258BD489}" destId="{57AF2D20-8B6D-4785-9676-13C3D78C917C}" srcOrd="0" destOrd="0" presId="urn:microsoft.com/office/officeart/2005/8/layout/chevron2"/>
    <dgm:cxn modelId="{9554E962-388F-4C16-9A34-6320733DBF7E}" type="presParOf" srcId="{C38B1B1C-7269-4245-8BE0-9FD3D8159936}" destId="{351F1E8B-BC8D-4A04-83CA-EE3A68F3D4F9}" srcOrd="0" destOrd="0" presId="urn:microsoft.com/office/officeart/2005/8/layout/chevron2"/>
    <dgm:cxn modelId="{0A3BDC7C-327D-4B3A-B080-601033D3DB0C}" type="presParOf" srcId="{351F1E8B-BC8D-4A04-83CA-EE3A68F3D4F9}" destId="{57AF2D20-8B6D-4785-9676-13C3D78C917C}" srcOrd="0" destOrd="0" presId="urn:microsoft.com/office/officeart/2005/8/layout/chevron2"/>
    <dgm:cxn modelId="{B15F9946-30EC-43A8-B2CE-A773DABD752E}" type="presParOf" srcId="{351F1E8B-BC8D-4A04-83CA-EE3A68F3D4F9}" destId="{4319129C-71B7-46C1-BFB8-CDC21487D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F2D20-8B6D-4785-9676-13C3D78C917C}">
      <dsp:nvSpPr>
        <dsp:cNvPr id="0" name=""/>
        <dsp:cNvSpPr/>
      </dsp:nvSpPr>
      <dsp:spPr>
        <a:xfrm rot="5400000">
          <a:off x="-453155" y="438020"/>
          <a:ext cx="3142421" cy="2272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ДОРОЖНОЙ КАРТЫ  в Лабинском районе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по реализации проекта «Исследования </a:t>
          </a: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 уроке»</a:t>
          </a:r>
          <a:endParaRPr lang="ru-RU" sz="14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-18207" y="1139335"/>
        <a:ext cx="2272526" cy="869895"/>
      </dsp:txXfrm>
    </dsp:sp>
    <dsp:sp modelId="{4319129C-71B7-46C1-BFB8-CDC21487D6F5}">
      <dsp:nvSpPr>
        <dsp:cNvPr id="0" name=""/>
        <dsp:cNvSpPr/>
      </dsp:nvSpPr>
      <dsp:spPr>
        <a:xfrm rot="5400000">
          <a:off x="5502814" y="-3281838"/>
          <a:ext cx="2043648" cy="861347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F2D20-8B6D-4785-9676-13C3D78C917C}">
      <dsp:nvSpPr>
        <dsp:cNvPr id="0" name=""/>
        <dsp:cNvSpPr/>
      </dsp:nvSpPr>
      <dsp:spPr>
        <a:xfrm rot="5400000">
          <a:off x="-445043" y="430179"/>
          <a:ext cx="3086167" cy="2231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приказа по формированию команды учителей, реализующих проект в школах ШНОР «Исследование </a:t>
          </a: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 уроке»</a:t>
          </a:r>
          <a:endParaRPr lang="ru-RU" sz="14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-17881" y="1118941"/>
        <a:ext cx="2231845" cy="854322"/>
      </dsp:txXfrm>
    </dsp:sp>
    <dsp:sp modelId="{4319129C-71B7-46C1-BFB8-CDC21487D6F5}">
      <dsp:nvSpPr>
        <dsp:cNvPr id="0" name=""/>
        <dsp:cNvSpPr/>
      </dsp:nvSpPr>
      <dsp:spPr>
        <a:xfrm rot="5400000">
          <a:off x="5535598" y="-3339869"/>
          <a:ext cx="2007063" cy="872186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9"/>
            <a:ext cx="5486400" cy="391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заполнения и размещения самодиагностики в раздел «</a:t>
            </a:r>
            <a:r>
              <a:rPr lang="ru-RU" baseline="0" dirty="0" err="1" smtClean="0"/>
              <a:t>Самообследования</a:t>
            </a:r>
            <a:r>
              <a:rPr lang="ru-RU" baseline="0" dirty="0" smtClean="0"/>
              <a:t>» необходимо скачать верный шаблон из раздела «Проектная диагностика».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0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8.jpe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10" Type="http://schemas.openxmlformats.org/officeDocument/2006/relationships/image" Target="../media/image7.jpe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 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7"/>
            <a:ext cx="8164512" cy="202053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0" y="5227608"/>
            <a:ext cx="6360849" cy="259318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5731347" y="1512606"/>
            <a:ext cx="5771524" cy="1975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О работе со школами ШНОР и проекту «500+» в Лабинском районе</a:t>
            </a:r>
          </a:p>
        </p:txBody>
      </p:sp>
      <p:pic>
        <p:nvPicPr>
          <p:cNvPr id="22" name="Рисунок 21" descr="https://voms.ru/upload/iblock/9b1/9b1034f19b508cda0f5c94a05e0181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512606"/>
            <a:ext cx="5611875" cy="39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744528" y="5801775"/>
            <a:ext cx="725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Алифанова Инна Александровна, методист МКУ ИМЦ города Лабинска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714142" y="3753541"/>
            <a:ext cx="6138551" cy="891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4000" b="1" u="sng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ИССЛЕДОВАНИЕ </a:t>
            </a:r>
            <a:r>
              <a:rPr lang="ru-RU" altLang="ru-RU" sz="4000" b="1" u="sng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НА УРОКЕ</a:t>
            </a:r>
            <a:endParaRPr lang="ru-RU" altLang="ru-RU" sz="4000" b="1" u="sng" dirty="0" smtClean="0">
              <a:solidFill>
                <a:srgbClr val="05B48E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00" y="588181"/>
            <a:ext cx="112661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Особенности в организации деятельности профессиональных обучающихся сообществ учителей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A48C154C-3FA4-4335-B0FB-7F236377D726}"/>
              </a:ext>
            </a:extLst>
          </p:cNvPr>
          <p:cNvSpPr/>
          <p:nvPr/>
        </p:nvSpPr>
        <p:spPr>
          <a:xfrm>
            <a:off x="9159848" y="2018260"/>
            <a:ext cx="2745000" cy="24502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7130726" y="2010630"/>
            <a:ext cx="2029122" cy="25285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BBE701-E1EB-4DA8-9733-C73CDA8A9647}"/>
              </a:ext>
            </a:extLst>
          </p:cNvPr>
          <p:cNvSpPr/>
          <p:nvPr/>
        </p:nvSpPr>
        <p:spPr>
          <a:xfrm>
            <a:off x="5164194" y="2010630"/>
            <a:ext cx="1966532" cy="2528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6D86110-9E15-4D70-B7AB-AED26B826804}"/>
              </a:ext>
            </a:extLst>
          </p:cNvPr>
          <p:cNvSpPr/>
          <p:nvPr/>
        </p:nvSpPr>
        <p:spPr>
          <a:xfrm>
            <a:off x="3208212" y="2010630"/>
            <a:ext cx="1955982" cy="2528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897148" y="2010630"/>
            <a:ext cx="2309511" cy="2528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461C03-119D-4D01-9DE9-41877984F883}"/>
              </a:ext>
            </a:extLst>
          </p:cNvPr>
          <p:cNvSpPr txBox="1"/>
          <p:nvPr/>
        </p:nvSpPr>
        <p:spPr>
          <a:xfrm>
            <a:off x="9097258" y="2989450"/>
            <a:ext cx="281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Проведение конкретного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исследования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03A5CE-C57E-459E-8D5A-B6D596CB3361}"/>
              </a:ext>
            </a:extLst>
          </p:cNvPr>
          <p:cNvSpPr txBox="1"/>
          <p:nvPr/>
        </p:nvSpPr>
        <p:spPr>
          <a:xfrm>
            <a:off x="7220957" y="2459290"/>
            <a:ext cx="2001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Совместное исследование, планирование (ИУ-цикл № 1,2,3)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3A9E84-6FC3-4A89-937C-CA58C41AC63A}"/>
              </a:ext>
            </a:extLst>
          </p:cNvPr>
          <p:cNvSpPr txBox="1"/>
          <p:nvPr/>
        </p:nvSpPr>
        <p:spPr>
          <a:xfrm>
            <a:off x="5228102" y="2793058"/>
            <a:ext cx="186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Исследование урока 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(ИУ)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607769-5E7A-44A5-8769-9C6993022F20}"/>
              </a:ext>
            </a:extLst>
          </p:cNvPr>
          <p:cNvSpPr txBox="1"/>
          <p:nvPr/>
        </p:nvSpPr>
        <p:spPr>
          <a:xfrm>
            <a:off x="3334562" y="2842833"/>
            <a:ext cx="159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Зачем команды школам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739237" y="2440809"/>
            <a:ext cx="2591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Формой профессионального сообщества могут стать отдельные команды учителей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4EFF70D3-AE62-4612-BEF3-3E785242B4F9}"/>
              </a:ext>
            </a:extLst>
          </p:cNvPr>
          <p:cNvSpPr/>
          <p:nvPr/>
        </p:nvSpPr>
        <p:spPr>
          <a:xfrm>
            <a:off x="1847126" y="4581849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DFE8862-6624-4F5C-BB62-FBC1165E9ECD}"/>
              </a:ext>
            </a:extLst>
          </p:cNvPr>
          <p:cNvSpPr/>
          <p:nvPr/>
        </p:nvSpPr>
        <p:spPr>
          <a:xfrm>
            <a:off x="3846915" y="4572879"/>
            <a:ext cx="488110" cy="450000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4AA6C0A4-C023-4BC1-9888-0AF9B54B3DC0}"/>
              </a:ext>
            </a:extLst>
          </p:cNvPr>
          <p:cNvSpPr/>
          <p:nvPr/>
        </p:nvSpPr>
        <p:spPr>
          <a:xfrm>
            <a:off x="5740299" y="4592396"/>
            <a:ext cx="483280" cy="410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8D32582-3C34-4F29-966A-5D46757767E8}"/>
              </a:ext>
            </a:extLst>
          </p:cNvPr>
          <p:cNvSpPr/>
          <p:nvPr/>
        </p:nvSpPr>
        <p:spPr>
          <a:xfrm>
            <a:off x="7951389" y="4572879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4E48807-2061-427A-8CE7-A6BC37B73B5C}"/>
              </a:ext>
            </a:extLst>
          </p:cNvPr>
          <p:cNvSpPr/>
          <p:nvPr/>
        </p:nvSpPr>
        <p:spPr>
          <a:xfrm>
            <a:off x="9839943" y="4566913"/>
            <a:ext cx="481514" cy="455966"/>
          </a:xfrm>
          <a:prstGeom prst="roundRect">
            <a:avLst>
              <a:gd name="adj" fmla="val 166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662" y="463513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0970" y="4605905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18794" y="4587149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32213" y="4598692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0700" y="4581849"/>
            <a:ext cx="360000" cy="360000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289466" y="554465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836879" y="5117460"/>
            <a:ext cx="2369121" cy="1622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Профессиональное обучающееся сообщество как общность </a:t>
            </a:r>
            <a:r>
              <a:rPr lang="ru-RU" sz="1600" dirty="0" smtClean="0">
                <a:solidFill>
                  <a:srgbClr val="FF0000"/>
                </a:solidFill>
              </a:rPr>
              <a:t>не</a:t>
            </a:r>
            <a:r>
              <a:rPr lang="ru-RU" sz="1600" dirty="0" smtClean="0">
                <a:solidFill>
                  <a:schemeClr val="bg1"/>
                </a:solidFill>
              </a:rPr>
              <a:t> может  возникнуть   сразу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6D86110-9E15-4D70-B7AB-AED26B826804}"/>
              </a:ext>
            </a:extLst>
          </p:cNvPr>
          <p:cNvSpPr/>
          <p:nvPr/>
        </p:nvSpPr>
        <p:spPr>
          <a:xfrm>
            <a:off x="3211622" y="5117460"/>
            <a:ext cx="1952572" cy="1622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Способствуют выработке педагогических идей, что в результате содействует развитию образования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EBBE701-E1EB-4DA8-9733-C73CDA8A9647}"/>
              </a:ext>
            </a:extLst>
          </p:cNvPr>
          <p:cNvSpPr/>
          <p:nvPr/>
        </p:nvSpPr>
        <p:spPr>
          <a:xfrm>
            <a:off x="5164194" y="5117460"/>
            <a:ext cx="1966532" cy="1622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э</a:t>
            </a:r>
            <a:r>
              <a:rPr lang="ru-RU" sz="1400" dirty="0" smtClean="0">
                <a:solidFill>
                  <a:schemeClr val="bg1"/>
                </a:solidFill>
              </a:rPr>
              <a:t>то совместное педагогическое исследование командой учителей в конкретном классе для решения  конкретных педагогических задач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7113251" y="5128429"/>
            <a:ext cx="2029122" cy="1597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планирование (3), проведение наблюдения (ИУ – 3), опрос учащихся, обсуждение (ИУ -3)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9159848" y="5117460"/>
            <a:ext cx="2029122" cy="1622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Позволит иначе воспринимать происходящее в классе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70207" y="195666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52" y="101342"/>
            <a:ext cx="6516792" cy="17816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Мотивирующие инструменты </a:t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>для выхода</a:t>
            </a:r>
            <a:r>
              <a:rPr lang="ru-RU" sz="3200" b="1" i="1" dirty="0">
                <a:solidFill>
                  <a:schemeClr val="accent1"/>
                </a:solidFill>
              </a:rPr>
              <a:t> </a:t>
            </a:r>
            <a:r>
              <a:rPr lang="ru-RU" sz="3200" b="1" i="1" dirty="0" smtClean="0">
                <a:solidFill>
                  <a:schemeClr val="accent1"/>
                </a:solidFill>
              </a:rPr>
              <a:t>из кризиса – технология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исследования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на уроке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837771" y="2035994"/>
            <a:ext cx="299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команды учителей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877788" y="2916557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целей обучения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36000" y="201657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3825207" y="201934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90350" y="208191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83097" y="288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293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3870207" y="296434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3929692" y="305594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39406" y="38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98428" y="392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3870207" y="39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30768" y="40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915207" y="490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22286" y="48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80350" y="495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8428" y="49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44253" y="3889282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учителем протокола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4689785" y="4889780"/>
            <a:ext cx="30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Обсуждение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03461" y="588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928099" y="589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62483" y="59823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817099" y="6005085"/>
            <a:ext cx="30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Доработка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981000" y="59721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937054" y="4808118"/>
            <a:ext cx="32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Интервьюирование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учеников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544048" y="3819476"/>
            <a:ext cx="364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Проведение урока одним из учителей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806916" y="2936361"/>
            <a:ext cx="334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Проработка структуры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751094" y="5820722"/>
            <a:ext cx="442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Анализ полученных результатов, распространение опыта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4558872" y="2056475"/>
            <a:ext cx="371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предварительного расписания встреч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dmin\Desktop\логотип ФИСО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47" y="4763248"/>
            <a:ext cx="4112428" cy="105747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e742892b35508ba4d86e_20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54000"/>
            <a:ext cx="4821375" cy="3960000"/>
          </a:xfrm>
          <a:prstGeom prst="flowChartMerg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82012" y="82840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4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6E8216BA-017D-4DCA-A502-3693C76A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394089"/>
              </p:ext>
            </p:extLst>
          </p:nvPr>
        </p:nvGraphicFramePr>
        <p:xfrm>
          <a:off x="794657" y="185465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437"/>
            <a:ext cx="12336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</a:rPr>
              <a:t>Результат трансформации школы- формирование образовательной среды нового </a:t>
            </a:r>
            <a:r>
              <a:rPr lang="ru-RU" sz="3600" b="1" i="1" dirty="0" smtClean="0">
                <a:solidFill>
                  <a:srgbClr val="00B0F0"/>
                </a:solidFill>
              </a:rPr>
              <a:t>качественного </a:t>
            </a:r>
            <a:r>
              <a:rPr lang="ru-RU" sz="3600" b="1" i="1" dirty="0" smtClean="0">
                <a:solidFill>
                  <a:srgbClr val="00B0F0"/>
                </a:solidFill>
              </a:rPr>
              <a:t>уровня через технологию исследования </a:t>
            </a:r>
            <a:r>
              <a:rPr lang="ru-RU" sz="3600" b="1" i="1" dirty="0" smtClean="0">
                <a:solidFill>
                  <a:srgbClr val="00B0F0"/>
                </a:solidFill>
              </a:rPr>
              <a:t>на уроке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1" y="1009721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80999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981000" y="5544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84497" y="2574000"/>
            <a:ext cx="4597087" cy="23074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Сайт УО города Лабинска Лабинского района: </a:t>
            </a:r>
            <a:r>
              <a:rPr lang="en-US" sz="2400" dirty="0">
                <a:solidFill>
                  <a:schemeClr val="bg1"/>
                </a:solidFill>
              </a:rPr>
              <a:t>https://www.edulabinsk.ru/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ШНОР: </a:t>
            </a:r>
            <a:r>
              <a:rPr lang="en-US" sz="2400" dirty="0" smtClean="0">
                <a:solidFill>
                  <a:schemeClr val="bg1"/>
                </a:solidFill>
              </a:rPr>
              <a:t>https</a:t>
            </a:r>
            <a:r>
              <a:rPr lang="en-US" sz="2400" dirty="0">
                <a:solidFill>
                  <a:schemeClr val="bg1"/>
                </a:solidFill>
              </a:rPr>
              <a:t>://www.edulabinsk.ru/documents/shnor1/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Ссылка на документы по проекту 500+ , ШНОР: </a:t>
            </a:r>
            <a:r>
              <a:rPr lang="en-US" sz="2400" dirty="0">
                <a:solidFill>
                  <a:schemeClr val="bg1"/>
                </a:solidFill>
              </a:rPr>
              <a:t>https://www.edulabinsk.ru/documents/shnor/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/>
          <a:stretch/>
        </p:blipFill>
        <p:spPr bwMode="auto">
          <a:xfrm>
            <a:off x="5677500" y="-9000"/>
            <a:ext cx="6514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0" y="1005426"/>
            <a:ext cx="9887171" cy="305127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1" y="6309015"/>
            <a:ext cx="6360849" cy="350577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22858" y="1155276"/>
            <a:ext cx="10830167" cy="1242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Школы ШНОР и проекту «500+» </a:t>
            </a:r>
            <a:b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в Лабинском районе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7694"/>
              </p:ext>
            </p:extLst>
          </p:nvPr>
        </p:nvGraphicFramePr>
        <p:xfrm>
          <a:off x="622858" y="2397480"/>
          <a:ext cx="11230540" cy="195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326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на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декабрь 2019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6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№ 6, № 9, № 13, № 15, № 16, № 20, № 21, № 22, № 25, № 26, № 27, № 28, № 30, № 31,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84761"/>
              </p:ext>
            </p:extLst>
          </p:nvPr>
        </p:nvGraphicFramePr>
        <p:xfrm>
          <a:off x="622858" y="4616616"/>
          <a:ext cx="11230540" cy="1473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245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в декабре 2021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28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16, № 20,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№21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u="sng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проекте 500+</a:t>
                      </a:r>
                      <a:endParaRPr lang="ru-RU" sz="2000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0"/>
            <a:ext cx="8164512" cy="363395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2383" y="105115"/>
            <a:ext cx="998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Что было выполнено в рамках реализации проекта «500+»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6390" y="6339009"/>
            <a:ext cx="9745680" cy="49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ФИСОКО внесены сведения о школах, о муниципальных координаторах, о кураторах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8330" y="5830846"/>
            <a:ext cx="8913739" cy="477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Завершено анкетирование всех категорий участников образовательного процесса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140" y="5276946"/>
            <a:ext cx="7790688" cy="532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 smtClean="0">
                <a:solidFill>
                  <a:schemeClr val="bg1"/>
                </a:solidFill>
              </a:rPr>
              <a:t> в ФИС ОКО и МЭДК рисковые профили школ (РПШ)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1779" y="4748542"/>
            <a:ext cx="6748049" cy="4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 провели анализ РПШ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6606" y="3357336"/>
            <a:ext cx="4493222" cy="718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ОО загрузила файл самодиагностики в МЭДК, куратор подтвердил правильно выполненную работу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78438" y="4129206"/>
            <a:ext cx="5608790" cy="600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Куратор посетил школу, намечен план работы, проведена самодиагностика ОО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0592" y="1168067"/>
            <a:ext cx="2789236" cy="1057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Муниципальный координатор проекта 500+ координировал работу на всех этапах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2263" y="2273435"/>
            <a:ext cx="3587565" cy="1053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Выбранные направления рисков загружены в ИС МЭДК (согласно загруженному файлу самодиагностики)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184" y="1612645"/>
            <a:ext cx="89606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пилотный проект «500+» в 2020 году входила СОШ № 6 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528" y="2420805"/>
            <a:ext cx="685745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 «500+» в 2021 году вошли 2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(СОШ № 13, СОШ № 22)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0026" y="3463339"/>
            <a:ext cx="7256615" cy="4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«500+» в </a:t>
            </a: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2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участвует СОШ № 21</a:t>
            </a:r>
            <a:endParaRPr lang="ru-RU" sz="22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0184" y="1718980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9275" y="2657981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0184" y="3539555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0621" y="914400"/>
            <a:ext cx="8164512" cy="153870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0446" y="138104"/>
            <a:ext cx="1061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Информационная система  мониторинга электронных  дорожных карт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ИС МЭДК – 500+ (так же планы  составлены школами ШНОР Лабинского) района)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81" t="1395" r="6722"/>
          <a:stretch/>
        </p:blipFill>
        <p:spPr>
          <a:xfrm>
            <a:off x="6103616" y="1068270"/>
            <a:ext cx="5086778" cy="5690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7" t="-74" r="3271"/>
          <a:stretch/>
        </p:blipFill>
        <p:spPr>
          <a:xfrm>
            <a:off x="150206" y="1068270"/>
            <a:ext cx="5930781" cy="522148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691173" y="4768433"/>
            <a:ext cx="2245956" cy="225598"/>
          </a:xfrm>
          <a:prstGeom prst="rightArrow">
            <a:avLst/>
          </a:prstGeom>
          <a:solidFill>
            <a:srgbClr val="962478"/>
          </a:solidFill>
          <a:ln>
            <a:solidFill>
              <a:srgbClr val="962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860676">
            <a:off x="2222477" y="5481329"/>
            <a:ext cx="1642381" cy="227950"/>
          </a:xfrm>
          <a:prstGeom prst="rightArrow">
            <a:avLst/>
          </a:prstGeom>
          <a:solidFill>
            <a:srgbClr val="962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1219" y="4807550"/>
            <a:ext cx="786258" cy="22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РПШ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390" y="172503"/>
            <a:ext cx="1078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Программа развития (концепция и среднесрочная)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13" y="1068270"/>
            <a:ext cx="4376377" cy="5435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документе школа описывает те изменения, которые ей предстоит совершить в виде конкретных задач. Школе также необходимо указать критерии решения этих задач, используя которые сама школа убедится в том, что она их решила. Рекомендуется обсуждать критерии максимально широко на собраниях педагогического коллектива. Куратор призван помочь школе в выборе таких критериев. Программа развития размещается в ИС МЭДК и согласуется куратором. 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есть механизм 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куратор не согласен с положениями программы,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чате, что именно, в его понимании, нужно изменить, чтобы добиться желаемых результатов.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53" y="1065181"/>
            <a:ext cx="6996622" cy="54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94" y="646283"/>
            <a:ext cx="8169348" cy="9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45" y="4621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Координация деятельности по проектам ШНОР и 500+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648" y="2561368"/>
            <a:ext cx="11723955" cy="4322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имеют 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кураторов, определена базовая школа в Лабинском районе - МОБУ СОШ № 11 им. Героя России И.В.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Марьенкова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Лабинска Лабинского района, учителя и административный персонал являются кураторами. Также кураторство осуществляется методистами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ИМЦ города Лабинска Лабинского района. 18 декабря подписан приказ о работе наставнического центра, определена рабочая группа, утверждено положение, 18 февраля утверждена работа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по сопровождению школ с низкими результатами. За каждой школой закреплены кураторы. Осуществляется работа по дорожной карте. В мае 2021 года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предоставили отчеты по работе со школами ШНОР, мастер-классы. Документы размещены на сайте УО Лабинский район, отправлены на МОН и МП КК. Каждой школой проведена самодиагностика, разработаны планы по преодолению рисков.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принципов работы наставнического центра и тьюторского сообщества -  принято решение реализовать технологию «ИССЛЕДОВАНИЯ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УРОКЕ»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ФИС ОКО).</a:t>
            </a:r>
            <a:endParaRPr lang="ru-RU" sz="2200" b="1" dirty="0" smtClean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873215"/>
            <a:ext cx="11723955" cy="187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Шаги по преодолению трудностей в работе по проектам ШНОР и  500+</a:t>
            </a:r>
          </a:p>
          <a:p>
            <a:pPr algn="ctr"/>
            <a:r>
              <a:rPr lang="ru-RU" sz="2700" b="1" dirty="0" smtClean="0">
                <a:solidFill>
                  <a:srgbClr val="00B0F0"/>
                </a:solidFill>
              </a:rPr>
              <a:t>Школа          Кураторы (</a:t>
            </a:r>
            <a:r>
              <a:rPr lang="ru-RU" sz="2700" b="1" dirty="0" err="1" smtClean="0">
                <a:solidFill>
                  <a:srgbClr val="00B0F0"/>
                </a:solidFill>
              </a:rPr>
              <a:t>Конелец</a:t>
            </a:r>
            <a:r>
              <a:rPr lang="ru-RU" sz="2700" b="1" dirty="0" smtClean="0">
                <a:solidFill>
                  <a:srgbClr val="00B0F0"/>
                </a:solidFill>
              </a:rPr>
              <a:t> Н.И., Яковенко Н.В.)        Муниципальный координатор (И.А. Алифанова)           сотрудники ЦОКО</a:t>
            </a:r>
          </a:p>
          <a:p>
            <a:pPr algn="ctr"/>
            <a:r>
              <a:rPr lang="ru-RU" sz="2700" b="1" dirty="0" smtClean="0">
                <a:solidFill>
                  <a:srgbClr val="00B0F0"/>
                </a:solidFill>
              </a:rPr>
              <a:t>Региональный координатор                  Федеральный организатор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740652" y="152674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401542" y="1532228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0350887" y="1937524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6801242" y="1937523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970855" y="233316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5249" y="286935"/>
            <a:ext cx="9841399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Муниципальное образование Лабинский район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332161" y="286935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87888" y="1124743"/>
            <a:ext cx="528832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5186634"/>
              </p:ext>
            </p:extLst>
          </p:nvPr>
        </p:nvGraphicFramePr>
        <p:xfrm>
          <a:off x="332161" y="1595960"/>
          <a:ext cx="10813167" cy="314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4727848" y="1979852"/>
            <a:ext cx="4392488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школ Лабинского района ШНОР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41579926"/>
              </p:ext>
            </p:extLst>
          </p:nvPr>
        </p:nvGraphicFramePr>
        <p:xfrm>
          <a:off x="332161" y="3765797"/>
          <a:ext cx="10882179" cy="30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вал 7"/>
          <p:cNvSpPr/>
          <p:nvPr/>
        </p:nvSpPr>
        <p:spPr>
          <a:xfrm>
            <a:off x="4727848" y="4041844"/>
            <a:ext cx="4464496" cy="1225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школ Лабинского района ШНОР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-83968" y="2879081"/>
            <a:ext cx="59113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  <a:cs typeface="Calibri" pitchFamily="34" charset="0"/>
              </a:rPr>
              <a:t>Актуализация понятия «Профессиональное обучающееся сообщество» в МО Лабинский район</a:t>
            </a:r>
            <a:endParaRPr lang="ru-RU" sz="3600" b="1" i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=""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5353061" y="2456421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4060844" y="232947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5353061" y="3880989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6141000" y="291847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5639"/>
          <a:stretch/>
        </p:blipFill>
        <p:spPr bwMode="auto">
          <a:xfrm>
            <a:off x="28194" y="68343"/>
            <a:ext cx="4207392" cy="20781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51"/>
                    </a14:imgEffect>
                    <a14:imgEffect>
                      <a14:saturation sat="177000"/>
                    </a14:imgEffect>
                    <a14:imgEffect>
                      <a14:brightnessContrast bright="-1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" t="-1669" r="-1992" b="1669"/>
          <a:stretch/>
        </p:blipFill>
        <p:spPr>
          <a:xfrm>
            <a:off x="6912909" y="220950"/>
            <a:ext cx="5539063" cy="5395057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085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3372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4060123" y="2878932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250000" cy="3357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1780257" y="6261506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4073502" y="6261506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FB84378-37E0-48C6-AC83-DB980657FB1F}"/>
              </a:ext>
            </a:extLst>
          </p:cNvPr>
          <p:cNvSpPr/>
          <p:nvPr/>
        </p:nvSpPr>
        <p:spPr>
          <a:xfrm>
            <a:off x="6252595" y="6261506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A68225D-78F4-4494-8A65-BAD9428A6407}"/>
              </a:ext>
            </a:extLst>
          </p:cNvPr>
          <p:cNvSpPr/>
          <p:nvPr/>
        </p:nvSpPr>
        <p:spPr>
          <a:xfrm>
            <a:off x="8532057" y="6260644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6262" y="3175542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4551" y="3175542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65123" y="3175542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382800" y="3175542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780257" y="3942607"/>
            <a:ext cx="214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КУРС НА УЛУЧШЕНИЕ КАЧЕСТВА ОБУЧЕНИЯ И ПРЕПОДАВАНИЯ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207752" y="3843068"/>
            <a:ext cx="193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ВЗАДЕЙСТВИЕ МЕЖДУ ВСЕМИ СУБЪЕКТАМИ ОБРАЗОВАТЕЛЬНЫХ ОТНОШЕНИЙ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8109962-44F7-4376-9FD4-48388D22B2BE}"/>
              </a:ext>
            </a:extLst>
          </p:cNvPr>
          <p:cNvSpPr txBox="1"/>
          <p:nvPr/>
        </p:nvSpPr>
        <p:spPr>
          <a:xfrm>
            <a:off x="6409191" y="4188130"/>
            <a:ext cx="193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УПРАВЛЕНИЕ ПО РЕЗУЛЬТАТАМ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67EC2B-49FA-4CDC-9F6F-7E0FA5BE306E}"/>
              </a:ext>
            </a:extLst>
          </p:cNvPr>
          <p:cNvSpPr txBox="1"/>
          <p:nvPr/>
        </p:nvSpPr>
        <p:spPr>
          <a:xfrm>
            <a:off x="8790208" y="3819497"/>
            <a:ext cx="193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СБОР И АНАЛИЗ ДАННЫХ, ПРИНЯТИЕ РЕШЕНИЙ С ОПОРОЙ НА ДАННЫЕ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289466" y="347429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76000" y="499894"/>
            <a:ext cx="999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Шаги в ожидании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трансформации 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образования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в Лабинском районе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6879</TotalTime>
  <Words>980</Words>
  <Application>Microsoft Office PowerPoint</Application>
  <PresentationFormat>Широкоэкранный</PresentationFormat>
  <Paragraphs>126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Тема Office</vt:lpstr>
      <vt:lpstr>О работе со школами ШНОР и проекту «500+» в Лабинском районе</vt:lpstr>
      <vt:lpstr>Школы ШНОР и проекту «500+»  в Лабинском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в организации деятельности профессиональных обучающихся сообществ учителей</vt:lpstr>
      <vt:lpstr>Мотивирующие инструменты  для выхода из кризиса – технология исследования на уроке</vt:lpstr>
      <vt:lpstr>Результат трансформации школы- формирование образовательной среды нового качественного уровня через технологию исследования на уроке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user2</cp:lastModifiedBy>
  <cp:revision>605</cp:revision>
  <cp:lastPrinted>2020-10-29T10:54:39Z</cp:lastPrinted>
  <dcterms:created xsi:type="dcterms:W3CDTF">2019-06-11T06:39:40Z</dcterms:created>
  <dcterms:modified xsi:type="dcterms:W3CDTF">2022-05-12T06:51:27Z</dcterms:modified>
</cp:coreProperties>
</file>